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4"/>
  </p:notesMasterIdLst>
  <p:sldIdLst>
    <p:sldId id="786" r:id="rId3"/>
    <p:sldId id="787" r:id="rId4"/>
    <p:sldId id="788" r:id="rId5"/>
    <p:sldId id="789" r:id="rId6"/>
    <p:sldId id="790" r:id="rId7"/>
    <p:sldId id="688" r:id="rId8"/>
    <p:sldId id="791" r:id="rId9"/>
    <p:sldId id="792" r:id="rId10"/>
    <p:sldId id="793" r:id="rId11"/>
    <p:sldId id="690" r:id="rId12"/>
    <p:sldId id="794" r:id="rId13"/>
    <p:sldId id="795" r:id="rId14"/>
    <p:sldId id="796" r:id="rId15"/>
    <p:sldId id="797" r:id="rId16"/>
    <p:sldId id="798" r:id="rId17"/>
    <p:sldId id="799" r:id="rId18"/>
    <p:sldId id="800" r:id="rId19"/>
    <p:sldId id="801" r:id="rId20"/>
    <p:sldId id="802" r:id="rId21"/>
    <p:sldId id="803" r:id="rId22"/>
    <p:sldId id="804" r:id="rId23"/>
    <p:sldId id="805" r:id="rId24"/>
    <p:sldId id="806" r:id="rId25"/>
    <p:sldId id="807" r:id="rId26"/>
    <p:sldId id="808" r:id="rId27"/>
    <p:sldId id="809" r:id="rId28"/>
    <p:sldId id="810" r:id="rId29"/>
    <p:sldId id="811" r:id="rId30"/>
    <p:sldId id="723" r:id="rId31"/>
    <p:sldId id="724" r:id="rId32"/>
    <p:sldId id="725" r:id="rId33"/>
    <p:sldId id="726" r:id="rId34"/>
    <p:sldId id="812" r:id="rId35"/>
    <p:sldId id="256" r:id="rId36"/>
    <p:sldId id="261" r:id="rId37"/>
    <p:sldId id="262" r:id="rId38"/>
    <p:sldId id="263" r:id="rId39"/>
    <p:sldId id="310" r:id="rId40"/>
    <p:sldId id="311" r:id="rId41"/>
    <p:sldId id="308" r:id="rId42"/>
    <p:sldId id="309" r:id="rId43"/>
    <p:sldId id="266" r:id="rId44"/>
    <p:sldId id="267" r:id="rId45"/>
    <p:sldId id="302" r:id="rId46"/>
    <p:sldId id="265" r:id="rId47"/>
    <p:sldId id="304" r:id="rId48"/>
    <p:sldId id="305" r:id="rId49"/>
    <p:sldId id="306" r:id="rId50"/>
    <p:sldId id="307" r:id="rId51"/>
    <p:sldId id="312" r:id="rId52"/>
    <p:sldId id="313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63D3A-B7CC-4E77-8EAF-0480C89431A8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CDC2-D172-4A3F-94B4-B2BC61E08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8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2C419-E220-4BFA-8CEB-33DFF5D9F8A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39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8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8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3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5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8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2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64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7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6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81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10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03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2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782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20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.xlsx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948E-4B36-3962-4DB9-4AFB204D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1" y="3428998"/>
            <a:ext cx="7572652" cy="2268559"/>
          </a:xfrm>
        </p:spPr>
        <p:txBody>
          <a:bodyPr>
            <a:normAutofit fontScale="90000"/>
          </a:bodyPr>
          <a:lstStyle/>
          <a:p>
            <a:r>
              <a:rPr lang="pt-BR" dirty="0"/>
              <a:t>ÁREA</a:t>
            </a:r>
            <a:br>
              <a:rPr lang="pt-BR" dirty="0"/>
            </a:br>
            <a:r>
              <a:rPr lang="pt-BR" dirty="0"/>
              <a:t>PCP </a:t>
            </a:r>
            <a:br>
              <a:rPr lang="pt-BR" dirty="0"/>
            </a:br>
            <a:r>
              <a:rPr lang="pt-B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12294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Operações 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Compras: Fornecimento de Produto Acabado, Matéria Prima e Uso e consumo</a:t>
            </a:r>
            <a:b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Ampliação de fornecimento em Produto Acabado, Matéria Prima e Uso e consumo.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Ampliar o fornecimento para ter melhoria nas entregas, garantindo prazo e qualidade; reestruturação e adequação de equipe.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Evitar gargalos na produção por falta de abastecimento além de ter mais opções de fornecimento que atendam as demandas do Estilo e Operações.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Definição e implantação de regras de compliance.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Sem custos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48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Compras –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590502"/>
            <a:ext cx="10161651" cy="17235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Quantificar a entrada de novos fornecedores introduzidos ao longo do ano. KPI: Números de prospecção e novos fornecedores.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Definição e implantação de regras de compliance. KPI: Número de fornecedores dentro do compliance.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630294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Ampliação de fornecimento em Produto Acabado, Matéria Prima e Uso e consumo.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659179"/>
            <a:ext cx="10141765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Viagem para feiras de fornecimento de acessórios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Viagem para feiras de fornecimento de material de uso e consumo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Contratação de assistente de compras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Elaboração e implantação de regas de compliance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Corporativo 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Umode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Implementação plataforma de tecnologia de PLM (Gerenciamento Ciclo de Vida do Produto) - Umode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Implantação da plataforma UMODE de gerenciamento de todo o ciclo de vida do produto desde o planejamento, passando pelo estilo, desenvolvimento, ficha técnica, produção e venda.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Gerencia e otimizar todas as etapas do desenvolvimento do produto com ferramentas de alta tecnologia que irão garantir melhor gestão de cada área e entre elas.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R$207.000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23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Compras –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1818144"/>
            <a:ext cx="10161651" cy="21544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Implantação modulo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uFlow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com todas as equipes engajadas no projeto.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Gerenciamento do ciclo de desenvolvimento do produto através da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uMode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KPI: Relatórios de gestão emitidos a partir da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uMode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Start e implantação de mais 4 módulos da Umode neste ano -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uPick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uMetrics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uBuy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uTrack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– garantindo a consolidação do projeto para a implantação do ultimo modulo IPSP que será em 2025.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266309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Implantação da plataforma de PLM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uMode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135400"/>
            <a:ext cx="10141765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Engajamento das equipes no projeto na implantação do modulo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uFlow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partir da coleção S25.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Reuniões semanais de acompanhamento e dúvidas da implantação com time ViX.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Organização de reuniões com time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uMode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 ViX para implantação dos demais módulos.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4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948E-4B36-3962-4DB9-4AFB204D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1" y="3428998"/>
            <a:ext cx="7572652" cy="2268559"/>
          </a:xfrm>
        </p:spPr>
        <p:txBody>
          <a:bodyPr>
            <a:normAutofit fontScale="90000"/>
          </a:bodyPr>
          <a:lstStyle/>
          <a:p>
            <a:r>
              <a:rPr lang="pt-BR" dirty="0"/>
              <a:t>ÁREA</a:t>
            </a:r>
            <a:br>
              <a:rPr lang="pt-BR" dirty="0"/>
            </a:br>
            <a:r>
              <a:rPr lang="pt-BR" dirty="0"/>
              <a:t>DESENVOLVIMENTO</a:t>
            </a:r>
            <a:br>
              <a:rPr lang="pt-BR" dirty="0"/>
            </a:br>
            <a:r>
              <a:rPr lang="pt-B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8503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DESENVOLVIMENTO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998959" cy="452431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a sinergia da equipe, ajustando os pontos de falha no processo de desenvolvimento, principalmente na comunicação entre pilotagem e modelagem.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Conseguir fazer todo o acompanhamento do desenvolvimento utilizando o recurso proposto pelo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Umode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Liberar as pilotos lacradas sem informações divergentes e coerentes com toda a construção do produto.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Transformar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Treinamento e implantação de sistema Audaces para a modelagem do SWIM.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Lacrar as peças no prazo do cronograma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7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rea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DESENVOLVIMENTO-2024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Treinamento de CAD para as modelistas de SWIM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 projeto visa estruturar, treinar e aprimorar o controle da área de desenvolvimento para melhor atender e conciliar as demandas do estilo e produção.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Capacitar as modelistas de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swim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para que desenvolvam modelos via sistema, podendo atender ao estilo com mais agilidade e, com isso liberar moldes/modelos com mais precisão; além de aumentar a capacidade de liberação de fichas desenvolvidas, reduzir divergências de modelagem e medidas de pilotos, visando ainda minimizar eventuais problemas de produção.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 maior agilidade e produtividade na liberação de modelagens tanto para o próprio desenvolvimento quanto na liberação pós lacre para produção.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Fazer o corte de pilotagem na máquina do corte, através de riscos plotados e modelagens desenvolvidas através do sistema Audaces.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R$29.860,00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04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DESENVOLVIMENTO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0772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a  assertividade em 20% na modelagem/construção da piloto comparado a 2023.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Controle na quantidade de provas por modelo para que se mantenham dentro da média de 3.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630294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Lacrar as peças no prazo do cronograma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7235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contato direto com estilo, compras e ficha técnica;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 maior atenção com as modelagens e peças piloto;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Atender o número de provas estipulado.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Enviar pilotagem para facções para aumentarmos o volume de pilotos a serem vestidas em menos tempo, antecipando provas para os provões e, consequentemente, lacre.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948E-4B36-3962-4DB9-4AFB204D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1" y="3428998"/>
            <a:ext cx="7572652" cy="2268559"/>
          </a:xfrm>
        </p:spPr>
        <p:txBody>
          <a:bodyPr>
            <a:normAutofit fontScale="90000"/>
          </a:bodyPr>
          <a:lstStyle/>
          <a:p>
            <a:r>
              <a:rPr lang="pt-BR" dirty="0"/>
              <a:t>ÁREA</a:t>
            </a:r>
            <a:br>
              <a:rPr lang="pt-BR" dirty="0"/>
            </a:br>
            <a:r>
              <a:rPr lang="pt-BR" dirty="0"/>
              <a:t>OPERAÇÕES PETRÓPOLIS</a:t>
            </a:r>
            <a:br>
              <a:rPr lang="pt-BR" dirty="0"/>
            </a:br>
            <a:r>
              <a:rPr lang="pt-B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49049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Operações Petrópolis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889725" cy="62478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Atingir a meta do Planejamento (FCP) de 585 mil Biquíni; 109 mil Cover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Lycra e Tule;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do volume de costura de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bíquini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37 mil peças para 52 mil peças;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do volume de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cosurta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tecido plano de 16 mil peças para 18 mil peças;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da eficiência da célula de biquíni de 71% para 75% e Cover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Lycra e Tule de 42% para 45%;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Atingimento das metas diárias para não gerar necessidade do Horas Extras;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o índice de defeitos de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Swim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abaixo da meta de 8% e Cover UP em 25%;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do % de entregas no prazo de pedidos de Brasil de 89% para 93% e manter o % de entrega US em 95% no prazo.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Desenvolvimento das Lideranças e Mapeamento de Competências.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Desenvolver e acompanhar, adequando e profissionalizando os funcionários para atendermos a demanda planejada.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45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PCP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889725" cy="477053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Reduzir do tempo de análise para liberação das produções, mantendo maior assertividade no consumo dos materiais destinados dentro do lead time de fabricação por delivery / coleção.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Análise automática de Materiais para Liberação de Productions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Orders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PO’s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Efetuar a análise dos materiais em estoque para melhor efetuar a liberação da produção.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954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Operações Petrópolis-2024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Petrópolis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Desenvolvimento das Lideranças e Mapeamento de Competências.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Desenvolver e acompanhar, adequando e profissionalizando os funcionários para atendermos a demanda planejada;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Garantir 100% da entrega de peças Planejadas no FCP;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Redução do tempo de entrega das informações e indicadores para todos os setores;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Melhorar o entendimento do tridente produtivo (planejamento x produção x entrega).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Sem custos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48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Operações Petrópolis –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1614222"/>
            <a:ext cx="10161651" cy="166199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Atingir a meta do Planejamento (FCP) de 585 mil Biquíni; 109 mil Cover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Lycra e Tule;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do volume de costura de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bíquini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37 mil peças para 52 mil peças;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do volume de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cosurta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tecido plano de 16 mil peças para 18 mil peças;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da eficiência da célula de biquíni de 71% para 75% e Cover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Lycra e Tule de 42% para 45%;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Atingimento das metas diárias para não gerar necessidade do Horas Extras;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o índice de defeitos de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Swim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abaixo da meta de 8% e Cover UP em 25%;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do % de entregas no prazo de pedidos de Brasil de 89% para 93% e manter o % de entrega US em 95% no prazo.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098445"/>
            <a:ext cx="10188278" cy="30777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Desenvolver e acompanhar, adequando e profissionalizando os funcionários para atendermos a demanda planejada.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12989" y="3354353"/>
            <a:ext cx="10141765" cy="347018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Desenvolvimento de Lideranças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Palestras e workshops on-line sobre liderança.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Reuniões semanais buscando o entendimento do planejado x produção x entrega, visando a melhoria nos atendimentos dos pedidos.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Melhoraria contínua na organização da produção.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Estabelecimento de metas de curto prazo para minimizar o número de horas extras.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Mapeamento de Competências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Mapear as características das costureiras, direcionando melhor a mão-de-obra, chegando ao ponto de costureiras especialistas não executarem operações simples e/ou manuais.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Job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Rotation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Fazer com que os assistentes de PCP conheçam todos os processos da área (Tiago, Gabriela, Aline e Lucas), criando polivalência dentro do setor.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Desenvolvendo Talentos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Desenvolver, ensinar e acompanhar os métodos de produção, melhorando o volume de peças produzidas com qualidade.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5. Aumento do volume de produção para célula de biquíni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Melhorar a distribuição da produção, balanceando as entradas e ajustando o modelo de atravessamento das peças.  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17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948E-4B36-3962-4DB9-4AFB204D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1" y="3428998"/>
            <a:ext cx="7572652" cy="2268559"/>
          </a:xfrm>
        </p:spPr>
        <p:txBody>
          <a:bodyPr>
            <a:normAutofit fontScale="90000"/>
          </a:bodyPr>
          <a:lstStyle/>
          <a:p>
            <a:r>
              <a:rPr lang="pt-BR" dirty="0"/>
              <a:t>ÁREA</a:t>
            </a:r>
            <a:br>
              <a:rPr lang="pt-BR" dirty="0"/>
            </a:br>
            <a:r>
              <a:rPr lang="pt-BR" dirty="0"/>
              <a:t>COMPLIANCE</a:t>
            </a:r>
            <a:br>
              <a:rPr lang="pt-BR" dirty="0"/>
            </a:br>
            <a:r>
              <a:rPr lang="pt-B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135294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49" y="12632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 COMPLIANCE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49" y="590363"/>
            <a:ext cx="9889725" cy="575542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Concretizar o compliance nas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facções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parceiras e nas novas a serem inseridas em 2024.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Inteirar o compliance há ações da ESG.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Integração Compliance ao ESG e Parcerias para Fortificar o Pilar S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ocial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Consolidar a cultura do compliance as facções com a incorporação das ações do ESG.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72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OPERAÇÕES 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Compliance:  Integração Compliance ao ESG e Parcerias para Fortificar o Pilar S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ocial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Parceria com o Instrutor qualificado atuante pelo Sebrae, Parceria com o  SENAC para instruir futuros profissionais da moda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Inteirar o compliance há ações da ESG.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Profissionalizar e padronizar as facções dentro das novas ABVTEX.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Adequação do fornecimento dentro das normas ESG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Transparência no processo produtivo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Adequar os facçionistas as normas trabalhistas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00B050"/>
                </a:solidFill>
                <a:latin typeface="Century Gothic" panose="020B0502020202020204"/>
              </a:rPr>
              <a:t>Custos: </a:t>
            </a:r>
          </a:p>
          <a:p>
            <a:pPr lvl="0">
              <a:tabLst>
                <a:tab pos="457200" algn="l"/>
              </a:tabLst>
            </a:pPr>
            <a:r>
              <a:rPr lang="pt-BR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R$ 3500 workshop em São </a:t>
            </a:r>
            <a:r>
              <a:rPr lang="pt-BR" sz="18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Cristovão</a:t>
            </a:r>
            <a:r>
              <a:rPr lang="pt-BR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para os ficcionistas + R$1000,00 para </a:t>
            </a:r>
            <a:r>
              <a:rPr lang="pt-BR" sz="18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coffee</a:t>
            </a:r>
            <a:r>
              <a:rPr lang="pt-BR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break</a:t>
            </a:r>
            <a:endParaRPr lang="pt-BR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pt-BR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Visitação de alunos Senai </a:t>
            </a:r>
            <a:r>
              <a:rPr lang="pt-BR" sz="18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Cetiqt</a:t>
            </a:r>
            <a:r>
              <a:rPr lang="pt-BR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R$2000,00 para recepção com </a:t>
            </a:r>
            <a:r>
              <a:rPr lang="pt-BR" sz="18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coffee</a:t>
            </a:r>
            <a:r>
              <a:rPr lang="pt-BR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break</a:t>
            </a:r>
            <a:endParaRPr lang="pt-BR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308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COMPLIANCE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7235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Adequação de 50% dos fornecedores para ABVTEX.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Entregar 100% das informações de governança ao Comitê ESG.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Envio de 100% das documentações das facções dentro do período solicitado (10° dia a cada mês)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100% de visitação a fornecedores 2x ao ano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77477" y="1151241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Consolidar a cultura do compliance as facções com a incorporação das ações do ESG.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Conscientização das facções abrangendo qualidade, organização e ética empresarial.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Visita periódica as facções parceiras.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Cobrança mensal das documentações das facções.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45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948E-4B36-3962-4DB9-4AFB204D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1" y="3428998"/>
            <a:ext cx="7572652" cy="2268559"/>
          </a:xfrm>
        </p:spPr>
        <p:txBody>
          <a:bodyPr>
            <a:normAutofit fontScale="90000"/>
          </a:bodyPr>
          <a:lstStyle/>
          <a:p>
            <a:r>
              <a:rPr lang="pt-BR" dirty="0"/>
              <a:t>ÁREA</a:t>
            </a:r>
            <a:br>
              <a:rPr lang="pt-BR" dirty="0"/>
            </a:br>
            <a:r>
              <a:rPr lang="pt-BR" dirty="0"/>
              <a:t>QUALIDADE</a:t>
            </a:r>
            <a:br>
              <a:rPr lang="pt-BR" dirty="0"/>
            </a:br>
            <a:r>
              <a:rPr lang="pt-B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025998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 QUALIDADE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889725" cy="538609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controles e sistema de informação.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Garantir e melhorar os resultados da qualidade na fábrica de Petrópolis (nível operacional e liderança).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os índices de Cover UP.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Digitalização do Controle de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Qualidad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a acuracidade dos apontamentos.</a:t>
            </a: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Automatizar os resultados; integrar digitalmente todos os processos: matéria-prima, revisão externa e recebimento; costura e pós-venda.</a:t>
            </a: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os resultados da qualidade na fábrica de Petrópolis a partir do engajamento da equipe operacional (treinamento, campanha, inclusão de KPI de qualidade nas metas de produtividade, reuniões de resultado periódicas).</a:t>
            </a:r>
          </a:p>
        </p:txBody>
      </p:sp>
    </p:spTree>
    <p:extLst>
      <p:ext uri="{BB962C8B-B14F-4D97-AF65-F5344CB8AC3E}">
        <p14:creationId xmlns:p14="http://schemas.microsoft.com/office/powerpoint/2010/main" val="4174967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QUALIDADE-2024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Digitalização do Controle de Qualidade.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Foco na melhoria e acuracidade dos apontamentos da qualidade (revisão MP, TP, PA e SWIM).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Melhoria dos resultados da qualidade na fábrica de Petrópolis a partir do engajamento da equipe operacional de costura.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Melhoria do sistema da Qualidade, acurácia e relatórios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os índices de Qualidade na Fábrica Petrópolis através do envolvimento e treinamento do time operacional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Tecido Plano 8% - LD 1,0%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SWIM 8% - LD 0,5%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Cover UP 25% - LD 1,0%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Pós-venda 1,5%</a:t>
            </a:r>
          </a:p>
          <a:p>
            <a:pPr defTabSz="457200"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Escopo:</a:t>
            </a:r>
          </a:p>
          <a:p>
            <a:pPr defTabSz="457200">
              <a:defRPr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R$17.500,00 + 11 Parcelas de R$1.000,00 = R$28.500,00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051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QUALIDADE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os índices de TP e SWIM em no máximo 8%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o índice de Pós-venda em no máximo 1,5%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índice de reprovação Cover UP abaixo de 25%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 100% dos processos de qualidade digitalizados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630294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a qualidade dos nossos produtos para excelência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5" y="4505580"/>
            <a:ext cx="10141765" cy="17543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Automatização dos resultados; relatórios de análise de problemas; integração de todos os processos: matéria-prima, revisão externa e de recebimento; pós-processo de costura, pós-venda.</a:t>
            </a:r>
            <a:b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Melhoria dos resultados da qualidade na fábrica de Petrópolis a partir do engajamento da equipe operacional (treinamento, campanha, inclusão de KPI de qualidade nas metas de produtividade, reuniões de resultado periódicas).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6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807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PCP- 2024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Análise automática de Materiais para Liberação de Productions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Orders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PO’s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Agilizar a análise de materiais em estoque para efetuar a geração de ordens de produção e consequentemente a liberação dos modelos para a produção.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Determinar os critérios para análise automática dos materiais disponíveis em estoque;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Customizar uma tela específica no sistema Linx para a utilização da analise automática;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Implementar testes para aferir os resultados e aplicar ajustes (caso necessário) para abranger todas as Productions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Orders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inseridas no sistema;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-Redução do tempo de liberação das produções, com maior assertividade no consumo dos materiais destinados dentro do lead time de fabricação.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457200"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Custo:</a:t>
            </a:r>
            <a:endParaRPr lang="pt-BR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R$: 10.000,00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205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948E-4B36-3962-4DB9-4AFB204D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1" y="3428998"/>
            <a:ext cx="7572652" cy="2268559"/>
          </a:xfrm>
        </p:spPr>
        <p:txBody>
          <a:bodyPr>
            <a:normAutofit fontScale="90000"/>
          </a:bodyPr>
          <a:lstStyle/>
          <a:p>
            <a:r>
              <a:rPr lang="pt-BR" dirty="0"/>
              <a:t>ÁREA </a:t>
            </a:r>
            <a:br>
              <a:rPr lang="pt-BR" dirty="0"/>
            </a:br>
            <a:r>
              <a:rPr lang="pt-BR" dirty="0"/>
              <a:t>CAD</a:t>
            </a:r>
            <a:br>
              <a:rPr lang="pt-BR" dirty="0"/>
            </a:br>
            <a:r>
              <a:rPr lang="pt-BR" dirty="0"/>
              <a:t>CAD ABNT VIX</a:t>
            </a:r>
            <a:br>
              <a:rPr lang="pt-BR" dirty="0"/>
            </a:br>
            <a:r>
              <a:rPr lang="pt-B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024075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 CAD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889725" cy="477053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Mapeamento corporal de nossos clientes.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Implementar um padrão de Graduação padrão que atenda nosso público externo, interno e virtual.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Construir uma tabela de medias padrão que contemple as diversidades corporais de nossos clientes nacionais e internacionais.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Trazer uma consultoria externa para adequar e formatar nosso padrão de graduação e tabela de medidas atual.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CAD ABNT VIX -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Criar tabela de medidas universal ViX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033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092697" y="312762"/>
            <a:ext cx="10087921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CAD-2024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CAD ABNT VIX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Estabelecer um padrão de graduação e criar uma tabela de medidas corporal que contemple o padrão Vix através da ABNT.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Criar um manual oficial com tabela de medidas padronizadas para atender a cliente ViX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Entregar um produto com alto grau de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vestibilidade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qualidade e agilidade sem fugir de um padrão estabelecido.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Dar visibilidade ao nosso padrão de medidas para nossos clientes virtuais terem clareza e assertividade em suas compras.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Diminuir nossos retrabalhos na construção de nossas pilotos.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Redução nos retrabalhos feitos com nossos fornecedores externos(facção) e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pilotistas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Custos: </a:t>
            </a:r>
          </a:p>
          <a:p>
            <a:pPr defTabSz="457200">
              <a:defRPr/>
            </a:pPr>
            <a:r>
              <a:rPr lang="pt-BR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R$30.000</a:t>
            </a:r>
            <a:endParaRPr lang="pt-BR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962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CAD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4465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Mapear e ajustar 100% das nossas graduações (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swim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 TP)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Mapeamento de medidas (amostragem 100 pessoas)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Analisar a tabela de medidas existente x mercado para ajustar 100% das modelagens.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630294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Criar tabela de medidas universal ViX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Consultoria externa.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workshop de prova,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Criar e seguir um manual oficial para uso de nossa fábrica e estilistas.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Criar um manequim de acordo com nosso padrão de medidas corporais.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46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D3435-8FEA-45C0-8148-CB1CB6A32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355" y="2050599"/>
            <a:ext cx="9871290" cy="2858829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PMO 2024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PROJETO digitalização de controle de qualidade – sistema da qualidade</a:t>
            </a:r>
            <a:br>
              <a:rPr lang="pt-BR" dirty="0">
                <a:solidFill>
                  <a:schemeClr val="accent4">
                    <a:lumMod val="50000"/>
                  </a:schemeClr>
                </a:solidFill>
              </a:rPr>
            </a:b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12A6CF-6D2F-4746-B33D-B814754C9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0072" y="4649637"/>
            <a:ext cx="8676222" cy="519583"/>
          </a:xfrm>
        </p:spPr>
        <p:txBody>
          <a:bodyPr>
            <a:normAutofit fontScale="92500" lnSpcReduction="10000"/>
          </a:bodyPr>
          <a:lstStyle/>
          <a:p>
            <a:r>
              <a:rPr lang="pt-BR" sz="3200" b="1" dirty="0"/>
              <a:t>ÁREA: QUALIDADE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913EDAC-A8D7-4AEA-974A-053DC1D7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45" y="369904"/>
            <a:ext cx="1606510" cy="8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663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1" y="134922"/>
            <a:ext cx="1060741" cy="5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Cronograma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56DD54C5-6E06-457B-B67A-EC3582CF27C9}"/>
              </a:ext>
            </a:extLst>
          </p:cNvPr>
          <p:cNvGraphicFramePr>
            <a:graphicFrameLocks noGrp="1"/>
          </p:cNvGraphicFramePr>
          <p:nvPr/>
        </p:nvGraphicFramePr>
        <p:xfrm>
          <a:off x="150920" y="841300"/>
          <a:ext cx="11443316" cy="3928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927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574947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566506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725612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83733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indent="177800" algn="l" defTabSz="457200" rtl="0" eaLnBrk="1" latinLnBrk="0" hangingPunct="1"/>
                      <a:r>
                        <a:rPr lang="pt-BR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1ª Parte do projeto – Análise, arquitetura e integrações</a:t>
                      </a:r>
                      <a:endParaRPr lang="pt-BR" sz="12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601750">
                <a:tc>
                  <a:txBody>
                    <a:bodyPr/>
                    <a:lstStyle/>
                    <a:p>
                      <a:pPr indent="177800"/>
                      <a:r>
                        <a:rPr lang="pt-BR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2ª Parte do projeto – Interface de tabelas de apoio (Script Mediante Planilhas ou Busca no LINX)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indent="177800"/>
                      <a:r>
                        <a:rPr lang="pt-BR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3ª Parte do projeto – Qualidade PA</a:t>
                      </a:r>
                    </a:p>
                  </a:txBody>
                  <a:tcPr marL="44450" marR="4445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indent="177800"/>
                      <a:r>
                        <a:rPr lang="pt-BR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4ª Parte do projeto – Relatórios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00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indent="177800" algn="l" defTabSz="457200" rtl="0" eaLnBrk="1" fontAlgn="ctr" latinLnBrk="0" hangingPunct="1"/>
                      <a:r>
                        <a:rPr lang="pt-BR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+mn-cs"/>
                        </a:rPr>
                        <a:t>Reuniões Mensais com time da Fábrica e Costureiras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pt-B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pt-B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91266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00353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A1AFD3-E653-4DD9-90D3-89C56EC30C91}"/>
              </a:ext>
            </a:extLst>
          </p:cNvPr>
          <p:cNvSpPr txBox="1"/>
          <p:nvPr/>
        </p:nvSpPr>
        <p:spPr>
          <a:xfrm>
            <a:off x="1378997" y="1185172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PRAZOS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398607DC-DA52-44A7-8AB8-B7380ADB3CE0}"/>
              </a:ext>
            </a:extLst>
          </p:cNvPr>
          <p:cNvGraphicFramePr>
            <a:graphicFrameLocks noGrp="1"/>
          </p:cNvGraphicFramePr>
          <p:nvPr/>
        </p:nvGraphicFramePr>
        <p:xfrm>
          <a:off x="2438399" y="850802"/>
          <a:ext cx="8987161" cy="365760"/>
        </p:xfrm>
        <a:graphic>
          <a:graphicData uri="http://schemas.openxmlformats.org/drawingml/2006/table">
            <a:tbl>
              <a:tblPr/>
              <a:tblGrid>
                <a:gridCol w="8987161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274623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D5165AD4-5EAC-47F0-B65D-650581AC88BF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1103C7E-1C42-4FAA-B100-78FAF4FC3A20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156427-0662-4925-9F41-26A00193BA6E}"/>
              </a:ext>
            </a:extLst>
          </p:cNvPr>
          <p:cNvSpPr txBox="1"/>
          <p:nvPr/>
        </p:nvSpPr>
        <p:spPr>
          <a:xfrm>
            <a:off x="914394" y="6477472"/>
            <a:ext cx="1036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realizadas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4A02C3-31F3-4A77-BA43-0AFEECEBDB7D}"/>
              </a:ext>
            </a:extLst>
          </p:cNvPr>
          <p:cNvSpPr txBox="1"/>
          <p:nvPr/>
        </p:nvSpPr>
        <p:spPr>
          <a:xfrm>
            <a:off x="3419061" y="6490288"/>
            <a:ext cx="357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a realizar</a:t>
            </a:r>
          </a:p>
        </p:txBody>
      </p:sp>
    </p:spTree>
    <p:extLst>
      <p:ext uri="{BB962C8B-B14F-4D97-AF65-F5344CB8AC3E}">
        <p14:creationId xmlns:p14="http://schemas.microsoft.com/office/powerpoint/2010/main" val="1869419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D3435-8FEA-45C0-8148-CB1CB6A32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964" y="686628"/>
            <a:ext cx="8978073" cy="32004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PMO 2024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PROJETO CÉLULA MOSTRUÁRIO RIO</a:t>
            </a: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12A6CF-6D2F-4746-B33D-B814754C9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4449232"/>
            <a:ext cx="8676222" cy="1905000"/>
          </a:xfrm>
        </p:spPr>
        <p:txBody>
          <a:bodyPr>
            <a:normAutofit/>
          </a:bodyPr>
          <a:lstStyle/>
          <a:p>
            <a:r>
              <a:rPr lang="pt-BR" sz="3200" b="1" dirty="0"/>
              <a:t>ÁREA: DESENVOLVIMENTO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913EDAC-A8D7-4AEA-974A-053DC1D7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45" y="369904"/>
            <a:ext cx="1606510" cy="8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16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1" y="134922"/>
            <a:ext cx="1060741" cy="5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Cronograma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56DD54C5-6E06-457B-B67A-EC3582CF27C9}"/>
              </a:ext>
            </a:extLst>
          </p:cNvPr>
          <p:cNvGraphicFramePr>
            <a:graphicFrameLocks noGrp="1"/>
          </p:cNvGraphicFramePr>
          <p:nvPr/>
        </p:nvGraphicFramePr>
        <p:xfrm>
          <a:off x="150920" y="841300"/>
          <a:ext cx="11443316" cy="5256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927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574947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566506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725612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83733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t-BR" sz="1100" dirty="0"/>
                        <a:t>Seleção e contratação de costureiras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dirty="0"/>
                        <a:t>Compra de maquinário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sz="1100" dirty="0"/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100" dirty="0"/>
                        <a:t>Aumento de carga elétrica </a:t>
                      </a:r>
                    </a:p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  <a:tr h="42938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sz="1100" dirty="0"/>
                        <a:t>Reestruturação layout físico</a:t>
                      </a:r>
                    </a:p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0015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sz="1100" dirty="0"/>
                        <a:t>Reestruturação de equipe</a:t>
                      </a:r>
                    </a:p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548682"/>
                  </a:ext>
                </a:extLst>
              </a:tr>
              <a:tr h="53884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latin typeface="+mj-lt"/>
                        </a:rPr>
                        <a:t>Transferência do corte de pilotagem para a produção</a:t>
                      </a:r>
                    </a:p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291266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443291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574718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00353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A1AFD3-E653-4DD9-90D3-89C56EC30C91}"/>
              </a:ext>
            </a:extLst>
          </p:cNvPr>
          <p:cNvSpPr txBox="1"/>
          <p:nvPr/>
        </p:nvSpPr>
        <p:spPr>
          <a:xfrm>
            <a:off x="1378997" y="1185172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PRAZOS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398607DC-DA52-44A7-8AB8-B7380ADB3CE0}"/>
              </a:ext>
            </a:extLst>
          </p:cNvPr>
          <p:cNvGraphicFramePr>
            <a:graphicFrameLocks noGrp="1"/>
          </p:cNvGraphicFramePr>
          <p:nvPr/>
        </p:nvGraphicFramePr>
        <p:xfrm>
          <a:off x="2438399" y="850802"/>
          <a:ext cx="8987161" cy="365760"/>
        </p:xfrm>
        <a:graphic>
          <a:graphicData uri="http://schemas.openxmlformats.org/drawingml/2006/table">
            <a:tbl>
              <a:tblPr/>
              <a:tblGrid>
                <a:gridCol w="8987161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274623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D5165AD4-5EAC-47F0-B65D-650581AC88BF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1103C7E-1C42-4FAA-B100-78FAF4FC3A20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156427-0662-4925-9F41-26A00193BA6E}"/>
              </a:ext>
            </a:extLst>
          </p:cNvPr>
          <p:cNvSpPr txBox="1"/>
          <p:nvPr/>
        </p:nvSpPr>
        <p:spPr>
          <a:xfrm>
            <a:off x="914394" y="6477472"/>
            <a:ext cx="1036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realizadas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4A02C3-31F3-4A77-BA43-0AFEECEBDB7D}"/>
              </a:ext>
            </a:extLst>
          </p:cNvPr>
          <p:cNvSpPr txBox="1"/>
          <p:nvPr/>
        </p:nvSpPr>
        <p:spPr>
          <a:xfrm>
            <a:off x="3419061" y="6490288"/>
            <a:ext cx="357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a realizar</a:t>
            </a:r>
          </a:p>
        </p:txBody>
      </p:sp>
    </p:spTree>
    <p:extLst>
      <p:ext uri="{BB962C8B-B14F-4D97-AF65-F5344CB8AC3E}">
        <p14:creationId xmlns:p14="http://schemas.microsoft.com/office/powerpoint/2010/main" val="2918553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D3435-8FEA-45C0-8148-CB1CB6A32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2434" y="686628"/>
            <a:ext cx="8978073" cy="3762604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PMO 2024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MODELAGEM DIGITAL PARA MODELISTAS DO BIQUÍNI</a:t>
            </a:r>
            <a:br>
              <a:rPr lang="pt-BR" dirty="0">
                <a:solidFill>
                  <a:schemeClr val="accent4">
                    <a:lumMod val="50000"/>
                  </a:schemeClr>
                </a:solidFill>
              </a:rPr>
            </a:b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12A6CF-6D2F-4746-B33D-B814754C9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2434" y="4449232"/>
            <a:ext cx="8676222" cy="1905000"/>
          </a:xfrm>
        </p:spPr>
        <p:txBody>
          <a:bodyPr>
            <a:normAutofit/>
          </a:bodyPr>
          <a:lstStyle/>
          <a:p>
            <a:r>
              <a:rPr lang="pt-BR" sz="3200" b="1" dirty="0"/>
              <a:t>ÁREA: DESENVOLVIMENTO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913EDAC-A8D7-4AEA-974A-053DC1D7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45" y="369904"/>
            <a:ext cx="1606510" cy="8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294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1" y="134922"/>
            <a:ext cx="1060741" cy="5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Cronograma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56DD54C5-6E06-457B-B67A-EC3582CF27C9}"/>
              </a:ext>
            </a:extLst>
          </p:cNvPr>
          <p:cNvGraphicFramePr>
            <a:graphicFrameLocks noGrp="1"/>
          </p:cNvGraphicFramePr>
          <p:nvPr/>
        </p:nvGraphicFramePr>
        <p:xfrm>
          <a:off x="150920" y="841300"/>
          <a:ext cx="11443316" cy="5301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927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574947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566506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725612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83733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/>
                        <a:t>Treinamento de </a:t>
                      </a:r>
                      <a:r>
                        <a:rPr lang="pt-BR" sz="1100" b="0" dirty="0" err="1"/>
                        <a:t>cad</a:t>
                      </a:r>
                      <a:r>
                        <a:rPr lang="pt-BR" sz="1100" b="0" dirty="0"/>
                        <a:t> para as modelistas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601750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00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548682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291266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443291"/>
                  </a:ext>
                </a:extLst>
              </a:tr>
              <a:tr h="479273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87598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574718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00353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A1AFD3-E653-4DD9-90D3-89C56EC30C91}"/>
              </a:ext>
            </a:extLst>
          </p:cNvPr>
          <p:cNvSpPr txBox="1"/>
          <p:nvPr/>
        </p:nvSpPr>
        <p:spPr>
          <a:xfrm>
            <a:off x="1378997" y="1185172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PRAZOS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398607DC-DA52-44A7-8AB8-B7380ADB3CE0}"/>
              </a:ext>
            </a:extLst>
          </p:cNvPr>
          <p:cNvGraphicFramePr>
            <a:graphicFrameLocks noGrp="1"/>
          </p:cNvGraphicFramePr>
          <p:nvPr/>
        </p:nvGraphicFramePr>
        <p:xfrm>
          <a:off x="2438399" y="850802"/>
          <a:ext cx="8987161" cy="365760"/>
        </p:xfrm>
        <a:graphic>
          <a:graphicData uri="http://schemas.openxmlformats.org/drawingml/2006/table">
            <a:tbl>
              <a:tblPr/>
              <a:tblGrid>
                <a:gridCol w="8987161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274623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D5165AD4-5EAC-47F0-B65D-650581AC88BF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1103C7E-1C42-4FAA-B100-78FAF4FC3A20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156427-0662-4925-9F41-26A00193BA6E}"/>
              </a:ext>
            </a:extLst>
          </p:cNvPr>
          <p:cNvSpPr txBox="1"/>
          <p:nvPr/>
        </p:nvSpPr>
        <p:spPr>
          <a:xfrm>
            <a:off x="914394" y="6477472"/>
            <a:ext cx="1036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realizadas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4A02C3-31F3-4A77-BA43-0AFEECEBDB7D}"/>
              </a:ext>
            </a:extLst>
          </p:cNvPr>
          <p:cNvSpPr txBox="1"/>
          <p:nvPr/>
        </p:nvSpPr>
        <p:spPr>
          <a:xfrm>
            <a:off x="3419061" y="6490288"/>
            <a:ext cx="357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a realizar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15582FC-5101-F063-E6E7-EEBE20B9DE40}"/>
              </a:ext>
            </a:extLst>
          </p:cNvPr>
          <p:cNvSpPr/>
          <p:nvPr/>
        </p:nvSpPr>
        <p:spPr>
          <a:xfrm>
            <a:off x="8384344" y="1925448"/>
            <a:ext cx="3209892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46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PCP –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2926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Reunir-se mensalmente com o consultor para conferir a aplicação das informações vindas do banco de dados.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Desenvolver periodicamente cálculos para compilação dos dados base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630294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Efetuar a análise dos materiais em estoque para melhor efetuar a liberação da produção.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2926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Acompanhar o desenvolvimento da customização em cada etapa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Orientar e validar cada etapa do processo de desenvolvimento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58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D3435-8FEA-45C0-8148-CB1CB6A32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476" y="2407276"/>
            <a:ext cx="10467049" cy="32004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PMO 2024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Fornecimento de Produto Acabado, Matéria Prima e Uso e consumo</a:t>
            </a:r>
            <a:br>
              <a:rPr lang="pt-BR" b="1" dirty="0">
                <a:solidFill>
                  <a:schemeClr val="tx1"/>
                </a:solidFill>
              </a:rPr>
            </a:br>
            <a:br>
              <a:rPr lang="pt-BR" dirty="0">
                <a:solidFill>
                  <a:schemeClr val="accent4">
                    <a:lumMod val="50000"/>
                  </a:schemeClr>
                </a:solidFill>
              </a:rPr>
            </a:b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12A6CF-6D2F-4746-B33D-B814754C9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4655176"/>
            <a:ext cx="8676222" cy="1905000"/>
          </a:xfrm>
        </p:spPr>
        <p:txBody>
          <a:bodyPr>
            <a:normAutofit/>
          </a:bodyPr>
          <a:lstStyle/>
          <a:p>
            <a:r>
              <a:rPr lang="pt-BR" sz="3200" b="1" dirty="0"/>
              <a:t>ÁREA: COMPRAS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913EDAC-A8D7-4AEA-974A-053DC1D71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45" y="369904"/>
            <a:ext cx="1606510" cy="8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629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1" y="134922"/>
            <a:ext cx="1060741" cy="5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Cronograma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56DD54C5-6E06-457B-B67A-EC3582CF27C9}"/>
              </a:ext>
            </a:extLst>
          </p:cNvPr>
          <p:cNvGraphicFramePr>
            <a:graphicFrameLocks noGrp="1"/>
          </p:cNvGraphicFramePr>
          <p:nvPr/>
        </p:nvGraphicFramePr>
        <p:xfrm>
          <a:off x="150920" y="841300"/>
          <a:ext cx="11443316" cy="533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927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574947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566506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725612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83733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5401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Prospecção fornecedor PA nacional e importado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6017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Prospecção fornecedor MP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4875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Desenvolvimento e compra de consumíveis para USA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  <a:tr h="6036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Elaboração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Compliance Compras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pt-B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pt-B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0015"/>
                  </a:ext>
                </a:extLst>
              </a:tr>
              <a:tr h="5193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Reestruturação equipe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548682"/>
                  </a:ext>
                </a:extLst>
              </a:tr>
              <a:tr h="540774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291266"/>
                  </a:ext>
                </a:extLst>
              </a:tr>
              <a:tr h="481780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443291"/>
                  </a:ext>
                </a:extLst>
              </a:tr>
              <a:tr h="479273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87598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A1AFD3-E653-4DD9-90D3-89C56EC30C91}"/>
              </a:ext>
            </a:extLst>
          </p:cNvPr>
          <p:cNvSpPr txBox="1"/>
          <p:nvPr/>
        </p:nvSpPr>
        <p:spPr>
          <a:xfrm>
            <a:off x="1378997" y="1185172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PRAZOS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398607DC-DA52-44A7-8AB8-B7380ADB3CE0}"/>
              </a:ext>
            </a:extLst>
          </p:cNvPr>
          <p:cNvGraphicFramePr>
            <a:graphicFrameLocks noGrp="1"/>
          </p:cNvGraphicFramePr>
          <p:nvPr/>
        </p:nvGraphicFramePr>
        <p:xfrm>
          <a:off x="2438399" y="850802"/>
          <a:ext cx="8987161" cy="365760"/>
        </p:xfrm>
        <a:graphic>
          <a:graphicData uri="http://schemas.openxmlformats.org/drawingml/2006/table">
            <a:tbl>
              <a:tblPr/>
              <a:tblGrid>
                <a:gridCol w="8987161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274623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D5165AD4-5EAC-47F0-B65D-650581AC88BF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1103C7E-1C42-4FAA-B100-78FAF4FC3A20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156427-0662-4925-9F41-26A00193BA6E}"/>
              </a:ext>
            </a:extLst>
          </p:cNvPr>
          <p:cNvSpPr txBox="1"/>
          <p:nvPr/>
        </p:nvSpPr>
        <p:spPr>
          <a:xfrm>
            <a:off x="914394" y="6477472"/>
            <a:ext cx="1036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realizadas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4A02C3-31F3-4A77-BA43-0AFEECEBDB7D}"/>
              </a:ext>
            </a:extLst>
          </p:cNvPr>
          <p:cNvSpPr txBox="1"/>
          <p:nvPr/>
        </p:nvSpPr>
        <p:spPr>
          <a:xfrm>
            <a:off x="3419061" y="6490288"/>
            <a:ext cx="357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a realizar</a:t>
            </a:r>
          </a:p>
        </p:txBody>
      </p:sp>
    </p:spTree>
    <p:extLst>
      <p:ext uri="{BB962C8B-B14F-4D97-AF65-F5344CB8AC3E}">
        <p14:creationId xmlns:p14="http://schemas.microsoft.com/office/powerpoint/2010/main" val="898755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D3435-8FEA-45C0-8148-CB1CB6A32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072" y="1532016"/>
            <a:ext cx="11317856" cy="32004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PMO 2024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PROJETO DESENVOLVIMENTO DAS LIDERANÇAS E MAPEAMENTO DAS COMPETÊNCIAS</a:t>
            </a:r>
            <a:br>
              <a:rPr lang="pt-BR" dirty="0">
                <a:solidFill>
                  <a:schemeClr val="accent4">
                    <a:lumMod val="50000"/>
                  </a:schemeClr>
                </a:solidFill>
              </a:rPr>
            </a:b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12A6CF-6D2F-4746-B33D-B814754C9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2434" y="4449232"/>
            <a:ext cx="8676222" cy="700738"/>
          </a:xfrm>
        </p:spPr>
        <p:txBody>
          <a:bodyPr>
            <a:normAutofit/>
          </a:bodyPr>
          <a:lstStyle/>
          <a:p>
            <a:r>
              <a:rPr lang="pt-BR" sz="3200" b="1" dirty="0"/>
              <a:t>ÁREA: OPERAÇÕES PETRÓPOLIS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913EDAC-A8D7-4AEA-974A-053DC1D7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45" y="369904"/>
            <a:ext cx="1606510" cy="8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766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1" y="134922"/>
            <a:ext cx="1060741" cy="5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Cronograma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56DD54C5-6E06-457B-B67A-EC3582CF27C9}"/>
              </a:ext>
            </a:extLst>
          </p:cNvPr>
          <p:cNvGraphicFramePr>
            <a:graphicFrameLocks noGrp="1"/>
          </p:cNvGraphicFramePr>
          <p:nvPr/>
        </p:nvGraphicFramePr>
        <p:xfrm>
          <a:off x="149139" y="810641"/>
          <a:ext cx="11443316" cy="4617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927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574947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566506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725612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83733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ctr"/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/>
                        <a:t>M1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/>
                        <a:t>M2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/>
                        <a:t>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/>
                        <a:t>M4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/>
                        <a:t>M5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/>
                        <a:t>M6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/>
                        <a:t>M7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/>
                        <a:t>M8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/>
                        <a:t>M9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/>
                        <a:t>M10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/>
                        <a:t>M11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/>
                        <a:t>M12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pt-BR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Lideranças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178304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pt-BR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Mapeamento de Competências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  <a:tr h="21092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00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pt-BR" sz="11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Job</a:t>
                      </a:r>
                      <a:r>
                        <a:rPr lang="pt-BR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1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pt-BR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548682"/>
                  </a:ext>
                </a:extLst>
              </a:tr>
              <a:tr h="219973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291266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pt-BR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Desenvolvendo Talentos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443291"/>
                  </a:ext>
                </a:extLst>
              </a:tr>
              <a:tr h="235534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87598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dirty="0"/>
                        <a:t>Contratação de um Gerente de Fabricação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574718"/>
                  </a:ext>
                </a:extLst>
              </a:tr>
              <a:tr h="186931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00353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pt-BR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Criação de uma Célula de Treinamento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691815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A1AFD3-E653-4DD9-90D3-89C56EC30C91}"/>
              </a:ext>
            </a:extLst>
          </p:cNvPr>
          <p:cNvSpPr txBox="1"/>
          <p:nvPr/>
        </p:nvSpPr>
        <p:spPr>
          <a:xfrm>
            <a:off x="1378997" y="1185172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PRAZOS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398607DC-DA52-44A7-8AB8-B7380ADB3CE0}"/>
              </a:ext>
            </a:extLst>
          </p:cNvPr>
          <p:cNvGraphicFramePr>
            <a:graphicFrameLocks noGrp="1"/>
          </p:cNvGraphicFramePr>
          <p:nvPr/>
        </p:nvGraphicFramePr>
        <p:xfrm>
          <a:off x="2438399" y="850802"/>
          <a:ext cx="8987161" cy="365760"/>
        </p:xfrm>
        <a:graphic>
          <a:graphicData uri="http://schemas.openxmlformats.org/drawingml/2006/table">
            <a:tbl>
              <a:tblPr/>
              <a:tblGrid>
                <a:gridCol w="8987161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274623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D5165AD4-5EAC-47F0-B65D-650581AC88BF}"/>
              </a:ext>
            </a:extLst>
          </p:cNvPr>
          <p:cNvSpPr/>
          <p:nvPr/>
        </p:nvSpPr>
        <p:spPr>
          <a:xfrm>
            <a:off x="689110" y="5921652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1103C7E-1C42-4FAA-B100-78FAF4FC3A20}"/>
              </a:ext>
            </a:extLst>
          </p:cNvPr>
          <p:cNvSpPr/>
          <p:nvPr/>
        </p:nvSpPr>
        <p:spPr>
          <a:xfrm>
            <a:off x="3048000" y="5931626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156427-0662-4925-9F41-26A00193BA6E}"/>
              </a:ext>
            </a:extLst>
          </p:cNvPr>
          <p:cNvSpPr txBox="1"/>
          <p:nvPr/>
        </p:nvSpPr>
        <p:spPr>
          <a:xfrm>
            <a:off x="914397" y="5908859"/>
            <a:ext cx="1036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realizadas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4A02C3-31F3-4A77-BA43-0AFEECEBDB7D}"/>
              </a:ext>
            </a:extLst>
          </p:cNvPr>
          <p:cNvSpPr txBox="1"/>
          <p:nvPr/>
        </p:nvSpPr>
        <p:spPr>
          <a:xfrm>
            <a:off x="3353892" y="5889169"/>
            <a:ext cx="357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a realizar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1C56EE9-5B7B-54EC-67F7-9F51F638BDCB}"/>
              </a:ext>
            </a:extLst>
          </p:cNvPr>
          <p:cNvSpPr/>
          <p:nvPr/>
        </p:nvSpPr>
        <p:spPr>
          <a:xfrm>
            <a:off x="3620764" y="1894893"/>
            <a:ext cx="634359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0C17F99-5BDD-A438-5CDF-EE123A42F478}"/>
              </a:ext>
            </a:extLst>
          </p:cNvPr>
          <p:cNvSpPr/>
          <p:nvPr/>
        </p:nvSpPr>
        <p:spPr>
          <a:xfrm>
            <a:off x="3626045" y="2488489"/>
            <a:ext cx="663888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D773BBF6-EE87-09EB-2DE0-8F6D99A0202E}"/>
              </a:ext>
            </a:extLst>
          </p:cNvPr>
          <p:cNvSpPr/>
          <p:nvPr/>
        </p:nvSpPr>
        <p:spPr>
          <a:xfrm>
            <a:off x="4346594" y="2488489"/>
            <a:ext cx="739985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0FBD4232-3E4E-E15F-FB93-4B4ADF18F57C}"/>
              </a:ext>
            </a:extLst>
          </p:cNvPr>
          <p:cNvSpPr/>
          <p:nvPr/>
        </p:nvSpPr>
        <p:spPr>
          <a:xfrm>
            <a:off x="7553778" y="2497451"/>
            <a:ext cx="739985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F367E9A8-BB95-D28A-E646-A9B5BE499EB9}"/>
              </a:ext>
            </a:extLst>
          </p:cNvPr>
          <p:cNvSpPr/>
          <p:nvPr/>
        </p:nvSpPr>
        <p:spPr>
          <a:xfrm>
            <a:off x="9999550" y="2491761"/>
            <a:ext cx="739985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F7D1D977-F140-DC58-F779-3F925036DE98}"/>
              </a:ext>
            </a:extLst>
          </p:cNvPr>
          <p:cNvSpPr/>
          <p:nvPr/>
        </p:nvSpPr>
        <p:spPr>
          <a:xfrm>
            <a:off x="5130812" y="3161383"/>
            <a:ext cx="739985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CD260EB8-0D46-F4D8-E4CB-94D9EBABF848}"/>
              </a:ext>
            </a:extLst>
          </p:cNvPr>
          <p:cNvSpPr/>
          <p:nvPr/>
        </p:nvSpPr>
        <p:spPr>
          <a:xfrm>
            <a:off x="3600707" y="3151429"/>
            <a:ext cx="663888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E2F2F190-5804-F591-4BCE-E7DA94F50089}"/>
              </a:ext>
            </a:extLst>
          </p:cNvPr>
          <p:cNvSpPr/>
          <p:nvPr/>
        </p:nvSpPr>
        <p:spPr>
          <a:xfrm>
            <a:off x="6756322" y="3160665"/>
            <a:ext cx="739985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C9900E1-8938-11C9-83D4-3C9D5E99C382}"/>
              </a:ext>
            </a:extLst>
          </p:cNvPr>
          <p:cNvSpPr/>
          <p:nvPr/>
        </p:nvSpPr>
        <p:spPr>
          <a:xfrm>
            <a:off x="8394097" y="3161931"/>
            <a:ext cx="739985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14917AB5-CED9-37AE-1E0E-7987CD16FD58}"/>
              </a:ext>
            </a:extLst>
          </p:cNvPr>
          <p:cNvSpPr/>
          <p:nvPr/>
        </p:nvSpPr>
        <p:spPr>
          <a:xfrm>
            <a:off x="10019607" y="3151429"/>
            <a:ext cx="739985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949A287-3EDC-2666-A364-FBF3FB5C729C}"/>
              </a:ext>
            </a:extLst>
          </p:cNvPr>
          <p:cNvSpPr/>
          <p:nvPr/>
        </p:nvSpPr>
        <p:spPr>
          <a:xfrm>
            <a:off x="3591235" y="3767978"/>
            <a:ext cx="663888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90D520CD-9DED-D6C5-CE4E-F85966D246DD}"/>
              </a:ext>
            </a:extLst>
          </p:cNvPr>
          <p:cNvSpPr/>
          <p:nvPr/>
        </p:nvSpPr>
        <p:spPr>
          <a:xfrm>
            <a:off x="4346594" y="3767978"/>
            <a:ext cx="739985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2D314D45-6A6D-3307-9D1B-3B3402D9AFE9}"/>
              </a:ext>
            </a:extLst>
          </p:cNvPr>
          <p:cNvSpPr/>
          <p:nvPr/>
        </p:nvSpPr>
        <p:spPr>
          <a:xfrm>
            <a:off x="5938067" y="3761706"/>
            <a:ext cx="739985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BF913B36-F859-659B-6C3B-9511A98A2557}"/>
              </a:ext>
            </a:extLst>
          </p:cNvPr>
          <p:cNvSpPr/>
          <p:nvPr/>
        </p:nvSpPr>
        <p:spPr>
          <a:xfrm>
            <a:off x="6774750" y="3756016"/>
            <a:ext cx="739985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F89598E6-55D8-B7EB-B029-C066A1FB009D}"/>
              </a:ext>
            </a:extLst>
          </p:cNvPr>
          <p:cNvSpPr/>
          <p:nvPr/>
        </p:nvSpPr>
        <p:spPr>
          <a:xfrm>
            <a:off x="8396159" y="3761706"/>
            <a:ext cx="739985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42F1C1F0-0412-085E-6C36-9CABCA69C0C5}"/>
              </a:ext>
            </a:extLst>
          </p:cNvPr>
          <p:cNvSpPr/>
          <p:nvPr/>
        </p:nvSpPr>
        <p:spPr>
          <a:xfrm>
            <a:off x="9223511" y="3758647"/>
            <a:ext cx="739985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EF021032-7CB7-1CE0-977A-753F7711FA1A}"/>
              </a:ext>
            </a:extLst>
          </p:cNvPr>
          <p:cNvSpPr/>
          <p:nvPr/>
        </p:nvSpPr>
        <p:spPr>
          <a:xfrm>
            <a:off x="6774749" y="2491761"/>
            <a:ext cx="739985" cy="365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AB267DB-43CB-E5C8-D1F7-CDDFE039A205}"/>
              </a:ext>
            </a:extLst>
          </p:cNvPr>
          <p:cNvSpPr/>
          <p:nvPr/>
        </p:nvSpPr>
        <p:spPr>
          <a:xfrm>
            <a:off x="5990879" y="1892774"/>
            <a:ext cx="634359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6021E87-AA9E-CF26-6D87-FCDE2059D2CD}"/>
              </a:ext>
            </a:extLst>
          </p:cNvPr>
          <p:cNvSpPr/>
          <p:nvPr/>
        </p:nvSpPr>
        <p:spPr>
          <a:xfrm>
            <a:off x="5955471" y="4395364"/>
            <a:ext cx="739985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400CF5-146C-25C1-E196-DD60ED74E0DB}"/>
              </a:ext>
            </a:extLst>
          </p:cNvPr>
          <p:cNvSpPr/>
          <p:nvPr/>
        </p:nvSpPr>
        <p:spPr>
          <a:xfrm>
            <a:off x="5990879" y="5029022"/>
            <a:ext cx="739985" cy="365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47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D3435-8FEA-45C0-8148-CB1CB6A32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41" y="2790645"/>
            <a:ext cx="11076317" cy="266904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PMO 2024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Aplicação sistêmica automática de análise de matéria prima para liberação das Productions </a:t>
            </a:r>
            <a:r>
              <a:rPr lang="pt-BR" b="1" dirty="0" err="1">
                <a:solidFill>
                  <a:schemeClr val="tx1"/>
                </a:solidFill>
              </a:rPr>
              <a:t>Orders</a:t>
            </a:r>
            <a:r>
              <a:rPr lang="pt-BR" b="1" dirty="0">
                <a:solidFill>
                  <a:schemeClr val="tx1"/>
                </a:solidFill>
              </a:rPr>
              <a:t> (</a:t>
            </a:r>
            <a:r>
              <a:rPr lang="pt-BR" b="1" dirty="0" err="1">
                <a:solidFill>
                  <a:schemeClr val="tx1"/>
                </a:solidFill>
              </a:rPr>
              <a:t>PO’s</a:t>
            </a:r>
            <a:r>
              <a:rPr lang="pt-BR" b="1" dirty="0">
                <a:solidFill>
                  <a:schemeClr val="tx1"/>
                </a:solidFill>
              </a:rPr>
              <a:t>)</a:t>
            </a:r>
            <a:br>
              <a:rPr lang="pt-BR" dirty="0">
                <a:solidFill>
                  <a:schemeClr val="accent4">
                    <a:lumMod val="50000"/>
                  </a:schemeClr>
                </a:solidFill>
              </a:rPr>
            </a:b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12A6CF-6D2F-4746-B33D-B814754C9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8" y="5199901"/>
            <a:ext cx="8676222" cy="519583"/>
          </a:xfrm>
        </p:spPr>
        <p:txBody>
          <a:bodyPr>
            <a:normAutofit fontScale="92500" lnSpcReduction="10000"/>
          </a:bodyPr>
          <a:lstStyle/>
          <a:p>
            <a:r>
              <a:rPr lang="pt-BR" sz="3200" b="1" dirty="0"/>
              <a:t>ÁREA: PCP TP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913EDAC-A8D7-4AEA-974A-053DC1D7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45" y="369904"/>
            <a:ext cx="1606510" cy="8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971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1" y="134922"/>
            <a:ext cx="1060741" cy="5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Cronograma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5165AD4-5EAC-47F0-B65D-650581AC88BF}"/>
              </a:ext>
            </a:extLst>
          </p:cNvPr>
          <p:cNvSpPr/>
          <p:nvPr/>
        </p:nvSpPr>
        <p:spPr>
          <a:xfrm>
            <a:off x="2526536" y="393630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1103C7E-1C42-4FAA-B100-78FAF4FC3A20}"/>
              </a:ext>
            </a:extLst>
          </p:cNvPr>
          <p:cNvSpPr/>
          <p:nvPr/>
        </p:nvSpPr>
        <p:spPr>
          <a:xfrm>
            <a:off x="5031203" y="410441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156427-0662-4925-9F41-26A00193BA6E}"/>
              </a:ext>
            </a:extLst>
          </p:cNvPr>
          <p:cNvSpPr txBox="1"/>
          <p:nvPr/>
        </p:nvSpPr>
        <p:spPr>
          <a:xfrm>
            <a:off x="2751820" y="367563"/>
            <a:ext cx="1036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realizadas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4A02C3-31F3-4A77-BA43-0AFEECEBDB7D}"/>
              </a:ext>
            </a:extLst>
          </p:cNvPr>
          <p:cNvSpPr txBox="1"/>
          <p:nvPr/>
        </p:nvSpPr>
        <p:spPr>
          <a:xfrm>
            <a:off x="5256487" y="380379"/>
            <a:ext cx="357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a realizar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161837D-655F-C469-E417-1389D3BDA9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812" y="1385040"/>
          <a:ext cx="11382375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467761" imgH="2000368" progId="Excel.Sheet.12">
                  <p:embed/>
                </p:oleObj>
              </mc:Choice>
              <mc:Fallback>
                <p:oleObj name="Worksheet" r:id="rId4" imgW="9467761" imgH="2000368" progId="Excel.Sheet.12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161837D-655F-C469-E417-1389D3BDA9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12" y="1385040"/>
                        <a:ext cx="11382375" cy="240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C1AD1A14-0343-1145-F1BA-CC161C8CDC74}"/>
              </a:ext>
            </a:extLst>
          </p:cNvPr>
          <p:cNvSpPr txBox="1"/>
          <p:nvPr/>
        </p:nvSpPr>
        <p:spPr>
          <a:xfrm>
            <a:off x="7544856" y="359657"/>
            <a:ext cx="357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não realizadas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713D491-F363-89BB-98DF-D73886D4B678}"/>
              </a:ext>
            </a:extLst>
          </p:cNvPr>
          <p:cNvSpPr/>
          <p:nvPr/>
        </p:nvSpPr>
        <p:spPr>
          <a:xfrm>
            <a:off x="7310571" y="410440"/>
            <a:ext cx="234285" cy="2120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7B7547A-89F4-736F-6EF4-D60D8DCC13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812" y="3910598"/>
          <a:ext cx="11382375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9467761" imgH="2000368" progId="Excel.Sheet.12">
                  <p:embed/>
                </p:oleObj>
              </mc:Choice>
              <mc:Fallback>
                <p:oleObj name="Worksheet" r:id="rId6" imgW="9467761" imgH="2000368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7B7547A-89F4-736F-6EF4-D60D8DCC1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812" y="3910598"/>
                        <a:ext cx="11382375" cy="240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0667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D3435-8FEA-45C0-8148-CB1CB6A32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2434" y="1147313"/>
            <a:ext cx="8978073" cy="32004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PMO 2024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sz="3200" b="1" dirty="0" err="1">
                <a:solidFill>
                  <a:schemeClr val="tx1"/>
                </a:solidFill>
              </a:rPr>
              <a:t>Abvtex</a:t>
            </a:r>
            <a:r>
              <a:rPr lang="pt-BR" sz="3200" b="1" dirty="0">
                <a:solidFill>
                  <a:schemeClr val="tx1"/>
                </a:solidFill>
              </a:rPr>
              <a:t> – adequação de 50% das facções de tecido plano</a:t>
            </a:r>
            <a:br>
              <a:rPr lang="pt-BR" dirty="0">
                <a:solidFill>
                  <a:schemeClr val="accent4">
                    <a:lumMod val="50000"/>
                  </a:schemeClr>
                </a:solidFill>
              </a:rPr>
            </a:b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12A6CF-6D2F-4746-B33D-B814754C9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2434" y="4449232"/>
            <a:ext cx="8676222" cy="1261455"/>
          </a:xfrm>
        </p:spPr>
        <p:txBody>
          <a:bodyPr>
            <a:normAutofit/>
          </a:bodyPr>
          <a:lstStyle/>
          <a:p>
            <a:r>
              <a:rPr lang="pt-BR" sz="2800" b="1" dirty="0"/>
              <a:t>ÁREA: TECIDO PLANO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913EDAC-A8D7-4AEA-974A-053DC1D7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45" y="369904"/>
            <a:ext cx="1606510" cy="8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441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1" y="134922"/>
            <a:ext cx="1060741" cy="5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Cronograma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56DD54C5-6E06-457B-B67A-EC3582CF27C9}"/>
              </a:ext>
            </a:extLst>
          </p:cNvPr>
          <p:cNvGraphicFramePr>
            <a:graphicFrameLocks noGrp="1"/>
          </p:cNvGraphicFramePr>
          <p:nvPr/>
        </p:nvGraphicFramePr>
        <p:xfrm>
          <a:off x="150920" y="841300"/>
          <a:ext cx="11443316" cy="5301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927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574947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566506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725612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83733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Buscar novos fornecedores (ABVTEX)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>
                        <a:highlight>
                          <a:srgbClr val="0000FF"/>
                        </a:highligh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>
                        <a:highlight>
                          <a:srgbClr val="0000FF"/>
                        </a:highligh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>
                        <a:highlight>
                          <a:srgbClr val="0000FF"/>
                        </a:highligh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>
                        <a:highlight>
                          <a:srgbClr val="0000FF"/>
                        </a:highlight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6017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Enviar peça teste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Recebimento e aprovação peça teste (CQ)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fornecedores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aprovados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(Compliance)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00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Enviar produção teste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548682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Recebimento e aprovação produções teste (CQ)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91266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 dos fornecedores com ABVTEX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443291"/>
                  </a:ext>
                </a:extLst>
              </a:tr>
              <a:tr h="479273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87598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74718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800353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A1AFD3-E653-4DD9-90D3-89C56EC30C91}"/>
              </a:ext>
            </a:extLst>
          </p:cNvPr>
          <p:cNvSpPr txBox="1"/>
          <p:nvPr/>
        </p:nvSpPr>
        <p:spPr>
          <a:xfrm>
            <a:off x="1378997" y="1185172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PRAZOS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398607DC-DA52-44A7-8AB8-B7380ADB3CE0}"/>
              </a:ext>
            </a:extLst>
          </p:cNvPr>
          <p:cNvGraphicFramePr>
            <a:graphicFrameLocks noGrp="1"/>
          </p:cNvGraphicFramePr>
          <p:nvPr/>
        </p:nvGraphicFramePr>
        <p:xfrm>
          <a:off x="2438399" y="850802"/>
          <a:ext cx="8987161" cy="365760"/>
        </p:xfrm>
        <a:graphic>
          <a:graphicData uri="http://schemas.openxmlformats.org/drawingml/2006/table">
            <a:tbl>
              <a:tblPr/>
              <a:tblGrid>
                <a:gridCol w="8987161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274623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D5165AD4-5EAC-47F0-B65D-650581AC88BF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1103C7E-1C42-4FAA-B100-78FAF4FC3A20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156427-0662-4925-9F41-26A00193BA6E}"/>
              </a:ext>
            </a:extLst>
          </p:cNvPr>
          <p:cNvSpPr txBox="1"/>
          <p:nvPr/>
        </p:nvSpPr>
        <p:spPr>
          <a:xfrm>
            <a:off x="914394" y="6477472"/>
            <a:ext cx="1036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realizadas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4A02C3-31F3-4A77-BA43-0AFEECEBDB7D}"/>
              </a:ext>
            </a:extLst>
          </p:cNvPr>
          <p:cNvSpPr txBox="1"/>
          <p:nvPr/>
        </p:nvSpPr>
        <p:spPr>
          <a:xfrm>
            <a:off x="3419061" y="6490288"/>
            <a:ext cx="357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a realizar</a:t>
            </a:r>
          </a:p>
        </p:txBody>
      </p:sp>
    </p:spTree>
    <p:extLst>
      <p:ext uri="{BB962C8B-B14F-4D97-AF65-F5344CB8AC3E}">
        <p14:creationId xmlns:p14="http://schemas.microsoft.com/office/powerpoint/2010/main" val="1807276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D3435-8FEA-45C0-8148-CB1CB6A32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468" y="1594887"/>
            <a:ext cx="11059064" cy="32004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PMO 2024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CONSOLIDAR A PRATICA DO COMPLIANCE ABRANGENDO NOVAS FACÇÕES</a:t>
            </a:r>
            <a:br>
              <a:rPr lang="pt-BR" dirty="0">
                <a:solidFill>
                  <a:schemeClr val="accent4">
                    <a:lumMod val="50000"/>
                  </a:schemeClr>
                </a:solidFill>
              </a:rPr>
            </a:b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12A6CF-6D2F-4746-B33D-B814754C9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4457858"/>
            <a:ext cx="8676222" cy="674859"/>
          </a:xfrm>
        </p:spPr>
        <p:txBody>
          <a:bodyPr>
            <a:normAutofit/>
          </a:bodyPr>
          <a:lstStyle/>
          <a:p>
            <a:r>
              <a:rPr lang="pt-BR" sz="3200" b="1" dirty="0"/>
              <a:t>ÁREA: COMPLIANCE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913EDAC-A8D7-4AEA-974A-053DC1D7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45" y="369904"/>
            <a:ext cx="1606510" cy="8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26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1" y="134922"/>
            <a:ext cx="1060741" cy="5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Cronograma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56DD54C5-6E06-457B-B67A-EC3582CF27C9}"/>
              </a:ext>
            </a:extLst>
          </p:cNvPr>
          <p:cNvGraphicFramePr>
            <a:graphicFrameLocks noGrp="1"/>
          </p:cNvGraphicFramePr>
          <p:nvPr/>
        </p:nvGraphicFramePr>
        <p:xfrm>
          <a:off x="205273" y="841300"/>
          <a:ext cx="11388964" cy="5582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358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578348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569857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729904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815833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815833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815833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815833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815833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815833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815833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815833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815833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83733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Reuniões Comitê ESG.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48830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Workshop para facções.</a:t>
                      </a:r>
                    </a:p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de alunos  das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Faculdade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Cetiqt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periódica as confecções homologadas .</a:t>
                      </a:r>
                    </a:p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0015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e acompanhamento de novos fornecedores de MP . </a:t>
                      </a:r>
                    </a:p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548682"/>
                  </a:ext>
                </a:extLst>
              </a:tr>
              <a:tr h="429646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Renovação ABVTEX</a:t>
                      </a:r>
                    </a:p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291266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443291"/>
                  </a:ext>
                </a:extLst>
              </a:tr>
              <a:tr h="479273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87598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574718"/>
                  </a:ext>
                </a:extLst>
              </a:tr>
              <a:tr h="392925">
                <a:tc>
                  <a:txBody>
                    <a:bodyPr/>
                    <a:lstStyle/>
                    <a:p>
                      <a:endParaRPr lang="pt-BR" sz="900" dirty="0"/>
                    </a:p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00353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A1AFD3-E653-4DD9-90D3-89C56EC30C91}"/>
              </a:ext>
            </a:extLst>
          </p:cNvPr>
          <p:cNvSpPr txBox="1"/>
          <p:nvPr/>
        </p:nvSpPr>
        <p:spPr>
          <a:xfrm>
            <a:off x="1378997" y="1185172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PRAZOS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398607DC-DA52-44A7-8AB8-B7380ADB3CE0}"/>
              </a:ext>
            </a:extLst>
          </p:cNvPr>
          <p:cNvGraphicFramePr>
            <a:graphicFrameLocks noGrp="1"/>
          </p:cNvGraphicFramePr>
          <p:nvPr/>
        </p:nvGraphicFramePr>
        <p:xfrm>
          <a:off x="2438399" y="850802"/>
          <a:ext cx="8987161" cy="365760"/>
        </p:xfrm>
        <a:graphic>
          <a:graphicData uri="http://schemas.openxmlformats.org/drawingml/2006/table">
            <a:tbl>
              <a:tblPr/>
              <a:tblGrid>
                <a:gridCol w="8987161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274623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D5165AD4-5EAC-47F0-B65D-650581AC88BF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1103C7E-1C42-4FAA-B100-78FAF4FC3A20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156427-0662-4925-9F41-26A00193BA6E}"/>
              </a:ext>
            </a:extLst>
          </p:cNvPr>
          <p:cNvSpPr txBox="1"/>
          <p:nvPr/>
        </p:nvSpPr>
        <p:spPr>
          <a:xfrm>
            <a:off x="914394" y="6477472"/>
            <a:ext cx="1036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realizadas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4A02C3-31F3-4A77-BA43-0AFEECEBDB7D}"/>
              </a:ext>
            </a:extLst>
          </p:cNvPr>
          <p:cNvSpPr txBox="1"/>
          <p:nvPr/>
        </p:nvSpPr>
        <p:spPr>
          <a:xfrm>
            <a:off x="3419061" y="6490288"/>
            <a:ext cx="357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a realizar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4A9FBD1-2D32-8F73-1D5C-A1822E9018D4}"/>
              </a:ext>
            </a:extLst>
          </p:cNvPr>
          <p:cNvSpPr/>
          <p:nvPr/>
        </p:nvSpPr>
        <p:spPr>
          <a:xfrm>
            <a:off x="2382175" y="1930986"/>
            <a:ext cx="534552" cy="3657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26/01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02AA7A0-4DE2-BD80-060A-7923F1D87BD8}"/>
              </a:ext>
            </a:extLst>
          </p:cNvPr>
          <p:cNvSpPr/>
          <p:nvPr/>
        </p:nvSpPr>
        <p:spPr>
          <a:xfrm>
            <a:off x="3682643" y="1930987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08/03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5CED3B5-A47E-87B2-9BF4-B2473BCD3102}"/>
              </a:ext>
            </a:extLst>
          </p:cNvPr>
          <p:cNvSpPr/>
          <p:nvPr/>
        </p:nvSpPr>
        <p:spPr>
          <a:xfrm>
            <a:off x="4419264" y="1908331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12/04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C60B761-E82B-FDC8-81AC-7613DCEF6C04}"/>
              </a:ext>
            </a:extLst>
          </p:cNvPr>
          <p:cNvSpPr/>
          <p:nvPr/>
        </p:nvSpPr>
        <p:spPr>
          <a:xfrm>
            <a:off x="5246415" y="1913121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10/05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8A89EFF-BF44-9DF5-4CDC-19A641B1E3D4}"/>
              </a:ext>
            </a:extLst>
          </p:cNvPr>
          <p:cNvSpPr/>
          <p:nvPr/>
        </p:nvSpPr>
        <p:spPr>
          <a:xfrm>
            <a:off x="6086665" y="1916115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14/06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F6052F8-4F83-818C-0652-4BC43B278AB2}"/>
              </a:ext>
            </a:extLst>
          </p:cNvPr>
          <p:cNvSpPr/>
          <p:nvPr/>
        </p:nvSpPr>
        <p:spPr>
          <a:xfrm>
            <a:off x="6855245" y="1908208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12/07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8FE0EBD-4BD4-C63D-1B36-4966E8D66B03}"/>
              </a:ext>
            </a:extLst>
          </p:cNvPr>
          <p:cNvSpPr/>
          <p:nvPr/>
        </p:nvSpPr>
        <p:spPr>
          <a:xfrm>
            <a:off x="7710695" y="1930987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09/08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1248FEB9-3A62-7B80-E50E-889F6E0EF1BD}"/>
              </a:ext>
            </a:extLst>
          </p:cNvPr>
          <p:cNvSpPr/>
          <p:nvPr/>
        </p:nvSpPr>
        <p:spPr>
          <a:xfrm>
            <a:off x="8506504" y="1916116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13/09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84A99B3F-B92F-F8CA-4D8F-5C56EE1CDE3B}"/>
              </a:ext>
            </a:extLst>
          </p:cNvPr>
          <p:cNvSpPr/>
          <p:nvPr/>
        </p:nvSpPr>
        <p:spPr>
          <a:xfrm>
            <a:off x="9289872" y="1906330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11/10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93CF1BEE-8571-BD12-4772-1DBC40AB897A}"/>
              </a:ext>
            </a:extLst>
          </p:cNvPr>
          <p:cNvSpPr/>
          <p:nvPr/>
        </p:nvSpPr>
        <p:spPr>
          <a:xfrm>
            <a:off x="10129224" y="1933981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08/11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53609F5-4396-6C75-63FC-4ED58275018A}"/>
              </a:ext>
            </a:extLst>
          </p:cNvPr>
          <p:cNvSpPr/>
          <p:nvPr/>
        </p:nvSpPr>
        <p:spPr>
          <a:xfrm>
            <a:off x="10968576" y="1923643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13/12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999C3CB-D635-AA56-FC40-81C5E6EB6B6F}"/>
              </a:ext>
            </a:extLst>
          </p:cNvPr>
          <p:cNvSpPr/>
          <p:nvPr/>
        </p:nvSpPr>
        <p:spPr>
          <a:xfrm>
            <a:off x="3690592" y="1923643"/>
            <a:ext cx="534552" cy="3657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08/03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6329B3C-9E83-A0A6-3578-42F3BA4C8625}"/>
              </a:ext>
            </a:extLst>
          </p:cNvPr>
          <p:cNvSpPr/>
          <p:nvPr/>
        </p:nvSpPr>
        <p:spPr>
          <a:xfrm>
            <a:off x="4423098" y="1924746"/>
            <a:ext cx="534552" cy="3657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12/04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91C70D0-635F-3829-E004-A8927AAC84B6}"/>
              </a:ext>
            </a:extLst>
          </p:cNvPr>
          <p:cNvSpPr/>
          <p:nvPr/>
        </p:nvSpPr>
        <p:spPr>
          <a:xfrm>
            <a:off x="5246415" y="1906920"/>
            <a:ext cx="534552" cy="3657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17/05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C43EA5DA-4D4C-A1E2-91B4-A90601AAFAAF}"/>
              </a:ext>
            </a:extLst>
          </p:cNvPr>
          <p:cNvSpPr/>
          <p:nvPr/>
        </p:nvSpPr>
        <p:spPr>
          <a:xfrm>
            <a:off x="6086665" y="1923643"/>
            <a:ext cx="534552" cy="3657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06/06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FC75FCA-F7C8-EDEA-B1AD-5711993892B0}"/>
              </a:ext>
            </a:extLst>
          </p:cNvPr>
          <p:cNvSpPr/>
          <p:nvPr/>
        </p:nvSpPr>
        <p:spPr>
          <a:xfrm>
            <a:off x="8418516" y="2393687"/>
            <a:ext cx="622540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B9268876-9E3C-50A2-EDF2-87BE226AC734}"/>
              </a:ext>
            </a:extLst>
          </p:cNvPr>
          <p:cNvSpPr/>
          <p:nvPr/>
        </p:nvSpPr>
        <p:spPr>
          <a:xfrm>
            <a:off x="2991287" y="1950177"/>
            <a:ext cx="501350" cy="346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66E52D1-CB65-C42A-402A-08EA6281F547}"/>
              </a:ext>
            </a:extLst>
          </p:cNvPr>
          <p:cNvSpPr/>
          <p:nvPr/>
        </p:nvSpPr>
        <p:spPr>
          <a:xfrm>
            <a:off x="5156663" y="2890550"/>
            <a:ext cx="622540" cy="365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1114E10-C46E-7A86-28AC-6E0413D323E0}"/>
              </a:ext>
            </a:extLst>
          </p:cNvPr>
          <p:cNvSpPr/>
          <p:nvPr/>
        </p:nvSpPr>
        <p:spPr>
          <a:xfrm>
            <a:off x="2958085" y="3429000"/>
            <a:ext cx="534552" cy="3746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229EB429-87D6-59C0-0CFC-9FA25C966503}"/>
              </a:ext>
            </a:extLst>
          </p:cNvPr>
          <p:cNvSpPr/>
          <p:nvPr/>
        </p:nvSpPr>
        <p:spPr>
          <a:xfrm>
            <a:off x="3594225" y="3429000"/>
            <a:ext cx="534552" cy="3657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5E5E3DFA-3BFE-712E-2193-18402805485D}"/>
              </a:ext>
            </a:extLst>
          </p:cNvPr>
          <p:cNvSpPr/>
          <p:nvPr/>
        </p:nvSpPr>
        <p:spPr>
          <a:xfrm>
            <a:off x="6006460" y="3372494"/>
            <a:ext cx="534552" cy="3657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541F5A17-B56A-960C-FEED-E7AC7F1FDA5D}"/>
              </a:ext>
            </a:extLst>
          </p:cNvPr>
          <p:cNvSpPr/>
          <p:nvPr/>
        </p:nvSpPr>
        <p:spPr>
          <a:xfrm>
            <a:off x="9308117" y="3372580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42319DE-77DC-F1A5-19BE-D51FDEE365F1}"/>
              </a:ext>
            </a:extLst>
          </p:cNvPr>
          <p:cNvSpPr/>
          <p:nvPr/>
        </p:nvSpPr>
        <p:spPr>
          <a:xfrm>
            <a:off x="10049659" y="3369251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7E1521FD-B811-7093-77A3-0A85C4C1DE71}"/>
              </a:ext>
            </a:extLst>
          </p:cNvPr>
          <p:cNvSpPr/>
          <p:nvPr/>
        </p:nvSpPr>
        <p:spPr>
          <a:xfrm>
            <a:off x="6057713" y="3901560"/>
            <a:ext cx="534552" cy="3657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040A3987-488B-5A0E-DF89-D4D2E8931E11}"/>
              </a:ext>
            </a:extLst>
          </p:cNvPr>
          <p:cNvSpPr/>
          <p:nvPr/>
        </p:nvSpPr>
        <p:spPr>
          <a:xfrm>
            <a:off x="6844776" y="3903422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4849F275-5372-5FEB-19CC-C56F5FF59B16}"/>
              </a:ext>
            </a:extLst>
          </p:cNvPr>
          <p:cNvSpPr/>
          <p:nvPr/>
        </p:nvSpPr>
        <p:spPr>
          <a:xfrm>
            <a:off x="7612765" y="3903421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72B50511-73DA-D785-51DF-B8EF6F3769B9}"/>
              </a:ext>
            </a:extLst>
          </p:cNvPr>
          <p:cNvSpPr/>
          <p:nvPr/>
        </p:nvSpPr>
        <p:spPr>
          <a:xfrm>
            <a:off x="8497472" y="3903420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49A2589-EB96-43FE-4ADB-F66995314431}"/>
              </a:ext>
            </a:extLst>
          </p:cNvPr>
          <p:cNvSpPr/>
          <p:nvPr/>
        </p:nvSpPr>
        <p:spPr>
          <a:xfrm>
            <a:off x="9280840" y="3906690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C49F21D4-4283-D053-4851-93C367B3C3FF}"/>
              </a:ext>
            </a:extLst>
          </p:cNvPr>
          <p:cNvSpPr/>
          <p:nvPr/>
        </p:nvSpPr>
        <p:spPr>
          <a:xfrm>
            <a:off x="10049958" y="3906689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9" name="CaixaDeTexto 10">
            <a:extLst>
              <a:ext uri="{FF2B5EF4-FFF2-40B4-BE49-F238E27FC236}">
                <a16:creationId xmlns:a16="http://schemas.microsoft.com/office/drawing/2014/main" id="{C1AD1A14-0343-1145-F1BA-CC161C8CDC74}"/>
              </a:ext>
            </a:extLst>
          </p:cNvPr>
          <p:cNvSpPr txBox="1"/>
          <p:nvPr/>
        </p:nvSpPr>
        <p:spPr>
          <a:xfrm>
            <a:off x="5659788" y="6491034"/>
            <a:ext cx="357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não realizadas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B713D491-F363-89BB-98DF-D73886D4B678}"/>
              </a:ext>
            </a:extLst>
          </p:cNvPr>
          <p:cNvSpPr/>
          <p:nvPr/>
        </p:nvSpPr>
        <p:spPr>
          <a:xfrm>
            <a:off x="5425503" y="6539943"/>
            <a:ext cx="234285" cy="1875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ADD83561-586E-0E20-1C73-6E57978190F3}"/>
              </a:ext>
            </a:extLst>
          </p:cNvPr>
          <p:cNvSpPr/>
          <p:nvPr/>
        </p:nvSpPr>
        <p:spPr>
          <a:xfrm>
            <a:off x="8497472" y="4384321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AF2CDF5B-888A-797D-8AC5-8BE21D8287CB}"/>
              </a:ext>
            </a:extLst>
          </p:cNvPr>
          <p:cNvSpPr/>
          <p:nvPr/>
        </p:nvSpPr>
        <p:spPr>
          <a:xfrm>
            <a:off x="10968576" y="4385716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4772C1-D852-0338-24E0-EDC1F3CDB0AF}"/>
              </a:ext>
            </a:extLst>
          </p:cNvPr>
          <p:cNvSpPr/>
          <p:nvPr/>
        </p:nvSpPr>
        <p:spPr>
          <a:xfrm>
            <a:off x="6821942" y="3369251"/>
            <a:ext cx="534552" cy="3657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21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Tecido Plano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889725" cy="35394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Abertura de novos fornecedores com ABVTEX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Abvtex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adequação de 50% das facções de tecido plano.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o número de fornecedores com ABVTEX e o volume produzido por eles.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7656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D3435-8FEA-45C0-8148-CB1CB6A32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2434" y="686628"/>
            <a:ext cx="8978073" cy="32004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PMO 2024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 err="1">
                <a:solidFill>
                  <a:schemeClr val="tx1"/>
                </a:solidFill>
              </a:rPr>
              <a:t>abnt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cad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vix</a:t>
            </a:r>
            <a:br>
              <a:rPr lang="pt-BR" dirty="0">
                <a:solidFill>
                  <a:schemeClr val="accent4">
                    <a:lumMod val="50000"/>
                  </a:schemeClr>
                </a:solidFill>
              </a:rPr>
            </a:b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12A6CF-6D2F-4746-B33D-B814754C9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2434" y="4449232"/>
            <a:ext cx="8676222" cy="1905000"/>
          </a:xfrm>
        </p:spPr>
        <p:txBody>
          <a:bodyPr>
            <a:normAutofit/>
          </a:bodyPr>
          <a:lstStyle/>
          <a:p>
            <a:r>
              <a:rPr lang="pt-BR" sz="3200" b="1" dirty="0"/>
              <a:t>ÁREA: </a:t>
            </a:r>
            <a:r>
              <a:rPr lang="pt-BR" sz="4000" b="1" dirty="0" err="1"/>
              <a:t>cad</a:t>
            </a:r>
            <a:endParaRPr lang="pt-BR" sz="3200" b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913EDAC-A8D7-4AEA-974A-053DC1D7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45" y="369904"/>
            <a:ext cx="1606510" cy="85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967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1" y="134922"/>
            <a:ext cx="1060741" cy="5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Cronograma Projeto XX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56DD54C5-6E06-457B-B67A-EC3582CF27C9}"/>
              </a:ext>
            </a:extLst>
          </p:cNvPr>
          <p:cNvGraphicFramePr>
            <a:graphicFrameLocks noGrp="1"/>
          </p:cNvGraphicFramePr>
          <p:nvPr/>
        </p:nvGraphicFramePr>
        <p:xfrm>
          <a:off x="135467" y="841301"/>
          <a:ext cx="11458769" cy="549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975">
                  <a:extLst>
                    <a:ext uri="{9D8B030D-6E8A-4147-A177-3AD203B41FA5}">
                      <a16:colId xmlns:a16="http://schemas.microsoft.com/office/drawing/2014/main" val="2633638724"/>
                    </a:ext>
                  </a:extLst>
                </a:gridCol>
                <a:gridCol w="548352">
                  <a:extLst>
                    <a:ext uri="{9D8B030D-6E8A-4147-A177-3AD203B41FA5}">
                      <a16:colId xmlns:a16="http://schemas.microsoft.com/office/drawing/2014/main" val="3290536743"/>
                    </a:ext>
                  </a:extLst>
                </a:gridCol>
                <a:gridCol w="566506">
                  <a:extLst>
                    <a:ext uri="{9D8B030D-6E8A-4147-A177-3AD203B41FA5}">
                      <a16:colId xmlns:a16="http://schemas.microsoft.com/office/drawing/2014/main" val="701329914"/>
                    </a:ext>
                  </a:extLst>
                </a:gridCol>
                <a:gridCol w="725612">
                  <a:extLst>
                    <a:ext uri="{9D8B030D-6E8A-4147-A177-3AD203B41FA5}">
                      <a16:colId xmlns:a16="http://schemas.microsoft.com/office/drawing/2014/main" val="1921050421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807252968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194742743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329184021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2063227449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139379840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269508098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4110716619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3739097805"/>
                    </a:ext>
                  </a:extLst>
                </a:gridCol>
                <a:gridCol w="811036">
                  <a:extLst>
                    <a:ext uri="{9D8B030D-6E8A-4147-A177-3AD203B41FA5}">
                      <a16:colId xmlns:a16="http://schemas.microsoft.com/office/drawing/2014/main" val="2947277126"/>
                    </a:ext>
                  </a:extLst>
                </a:gridCol>
              </a:tblGrid>
              <a:tr h="646499">
                <a:tc>
                  <a:txBody>
                    <a:bodyPr/>
                    <a:lstStyle/>
                    <a:p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19629"/>
                  </a:ext>
                </a:extLst>
              </a:tr>
              <a:tr h="371528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6815"/>
                  </a:ext>
                </a:extLst>
              </a:tr>
              <a:tr h="459721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/>
                        <a:t>AÇÃO 1: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/>
                        <a:t>DIAGNOSTICO E ANÁLISE DE MEDIDAS CORPORAIS.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/>
                        <a:t>Fase 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/>
                        <a:t>Fase 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52265"/>
                  </a:ext>
                </a:extLst>
              </a:tr>
              <a:tr h="568980">
                <a:tc>
                  <a:txBody>
                    <a:bodyPr/>
                    <a:lstStyle/>
                    <a:p>
                      <a:r>
                        <a:rPr lang="pt-BR" sz="800" b="1" dirty="0"/>
                        <a:t> </a:t>
                      </a:r>
                      <a:r>
                        <a:rPr lang="pt-BR" sz="900" b="1" dirty="0"/>
                        <a:t>* Mapeamento de medias por amostragem de pessoas (de acordo com nossos clientes).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185"/>
                  </a:ext>
                </a:extLst>
              </a:tr>
              <a:tr h="364634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/>
                        <a:t> * Analise de tabela de medidas existente x mercado 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17838"/>
                  </a:ext>
                </a:extLst>
              </a:tr>
              <a:tr h="37606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/>
                        <a:t> * Unificação de tabela de graduação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0015"/>
                  </a:ext>
                </a:extLst>
              </a:tr>
              <a:tr h="371528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/>
                        <a:t>AÇÃO 2:</a:t>
                      </a:r>
                    </a:p>
                    <a:p>
                      <a:pPr algn="ctr"/>
                      <a:r>
                        <a:rPr lang="pt-BR" sz="1000" b="1" dirty="0"/>
                        <a:t>  NOVA TABELA DE MEDIADAS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/>
                        <a:t>Fase 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/>
                        <a:t>Fase 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548682"/>
                  </a:ext>
                </a:extLst>
              </a:tr>
              <a:tr h="482238">
                <a:tc>
                  <a:txBody>
                    <a:bodyPr/>
                    <a:lstStyle/>
                    <a:p>
                      <a:r>
                        <a:rPr lang="pt-BR" sz="900" b="1" dirty="0"/>
                        <a:t> * Nova tabela de graduação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/>
                        <a:t> * construção de manequins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/>
                        <a:t> * graduação nova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291266"/>
                  </a:ext>
                </a:extLst>
              </a:tr>
              <a:tr h="432710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/>
                        <a:t> Ação 3: 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/>
                        <a:t>PLANO DE ACÃO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/>
                        <a:t>Fase 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/>
                        <a:t>Fase 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443291"/>
                  </a:ext>
                </a:extLst>
              </a:tr>
              <a:tr h="639857">
                <a:tc>
                  <a:txBody>
                    <a:bodyPr/>
                    <a:lstStyle/>
                    <a:p>
                      <a:r>
                        <a:rPr lang="pt-BR" sz="800" b="1" dirty="0"/>
                        <a:t> </a:t>
                      </a:r>
                      <a:r>
                        <a:rPr lang="pt-BR" sz="900" b="1" dirty="0"/>
                        <a:t>* Manual oficial para uso das fábricas.</a:t>
                      </a:r>
                    </a:p>
                    <a:p>
                      <a:r>
                        <a:rPr lang="pt-BR" sz="900" b="1" dirty="0"/>
                        <a:t> * workshop de prova, tabela de modelagem para fábrica e estilo.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87598"/>
                  </a:ext>
                </a:extLst>
              </a:tr>
              <a:tr h="371528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74718"/>
                  </a:ext>
                </a:extLst>
              </a:tr>
              <a:tr h="371528"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00353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A1AFD3-E653-4DD9-90D3-89C56EC30C91}"/>
              </a:ext>
            </a:extLst>
          </p:cNvPr>
          <p:cNvSpPr txBox="1"/>
          <p:nvPr/>
        </p:nvSpPr>
        <p:spPr>
          <a:xfrm>
            <a:off x="1378997" y="1185172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PRAZOS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398607DC-DA52-44A7-8AB8-B7380ADB3CE0}"/>
              </a:ext>
            </a:extLst>
          </p:cNvPr>
          <p:cNvGraphicFramePr>
            <a:graphicFrameLocks noGrp="1"/>
          </p:cNvGraphicFramePr>
          <p:nvPr/>
        </p:nvGraphicFramePr>
        <p:xfrm>
          <a:off x="2438399" y="850802"/>
          <a:ext cx="8987161" cy="365760"/>
        </p:xfrm>
        <a:graphic>
          <a:graphicData uri="http://schemas.openxmlformats.org/drawingml/2006/table">
            <a:tbl>
              <a:tblPr/>
              <a:tblGrid>
                <a:gridCol w="8987161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274623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D5165AD4-5EAC-47F0-B65D-650581AC88BF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1103C7E-1C42-4FAA-B100-78FAF4FC3A20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156427-0662-4925-9F41-26A00193BA6E}"/>
              </a:ext>
            </a:extLst>
          </p:cNvPr>
          <p:cNvSpPr txBox="1"/>
          <p:nvPr/>
        </p:nvSpPr>
        <p:spPr>
          <a:xfrm>
            <a:off x="914394" y="6477472"/>
            <a:ext cx="1036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realizadas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4A02C3-31F3-4A77-BA43-0AFEECEBDB7D}"/>
              </a:ext>
            </a:extLst>
          </p:cNvPr>
          <p:cNvSpPr txBox="1"/>
          <p:nvPr/>
        </p:nvSpPr>
        <p:spPr>
          <a:xfrm>
            <a:off x="3419061" y="6490288"/>
            <a:ext cx="357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a realizar</a:t>
            </a:r>
          </a:p>
        </p:txBody>
      </p:sp>
    </p:spTree>
    <p:extLst>
      <p:ext uri="{BB962C8B-B14F-4D97-AF65-F5344CB8AC3E}">
        <p14:creationId xmlns:p14="http://schemas.microsoft.com/office/powerpoint/2010/main" val="279157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Tecido Plano - 2024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ABVTEX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Ter metade dos fornecedores do Tecido Plano, com o certificado ABVTEX, até Dezembro 2024.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Buscar novos fornecedores que possuam a qualidade necessária para produzir as peças da Vix e com certificação ABVTEX.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50% dos fornecedores certificados pela ABVTEX.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Produções entregues no prazo, com qualidade e dentro do custo médio estabelecido.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457200"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Custo:</a:t>
            </a:r>
            <a:endParaRPr lang="pt-BR" sz="20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R$: 5.000,00 para visitar os fornecedores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3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TECIDO PLANO –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770933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0772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a q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uantidade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fornecedores com o certificado (meta 50%)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o volume produzido por esses fornecedores.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378359"/>
            <a:ext cx="10188278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o número de fornecedores com ABVTEX.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7235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Teste e abertura de novos fornecedores.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Visita aos novos fornecedores.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Envio de produção teste.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Recebimento e validação da produção.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4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948E-4B36-3962-4DB9-4AFB204D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1" y="3428998"/>
            <a:ext cx="7572652" cy="2268559"/>
          </a:xfrm>
        </p:spPr>
        <p:txBody>
          <a:bodyPr>
            <a:normAutofit fontScale="90000"/>
          </a:bodyPr>
          <a:lstStyle/>
          <a:p>
            <a:r>
              <a:rPr lang="pt-BR" dirty="0"/>
              <a:t>ÁREA</a:t>
            </a:r>
            <a:br>
              <a:rPr lang="pt-BR" dirty="0"/>
            </a:br>
            <a:r>
              <a:rPr lang="pt-BR" dirty="0"/>
              <a:t>COMPRAS</a:t>
            </a:r>
            <a:br>
              <a:rPr lang="pt-BR" dirty="0"/>
            </a:br>
            <a:r>
              <a:rPr lang="pt-B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9337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 Compras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889725" cy="427809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Ampliação de fornecimento em Produto Acabado, Matéria Prima e Uso e consumo.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Compras: Fornecimento de Produto Acabado, Matéria Prima e Uso e consumo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Prospecção e aumento do número de fornecedores.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42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7994</TotalTime>
  <Words>3949</Words>
  <Application>Microsoft Office PowerPoint</Application>
  <PresentationFormat>Widescreen</PresentationFormat>
  <Paragraphs>796</Paragraphs>
  <Slides>51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2" baseType="lpstr">
      <vt:lpstr>Aptos</vt:lpstr>
      <vt:lpstr>Arial</vt:lpstr>
      <vt:lpstr>Calibri</vt:lpstr>
      <vt:lpstr>Century Gothic</vt:lpstr>
      <vt:lpstr>MS Shell Dlg 2</vt:lpstr>
      <vt:lpstr>Times New Roman</vt:lpstr>
      <vt:lpstr>Wingdings</vt:lpstr>
      <vt:lpstr>Wingdings 3</vt:lpstr>
      <vt:lpstr>Madison</vt:lpstr>
      <vt:lpstr>Malha</vt:lpstr>
      <vt:lpstr>Worksheet</vt:lpstr>
      <vt:lpstr>ÁREA PCP  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ÁREA COMPRAS 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ÁREA DESENVOLVIMENTO 2024</vt:lpstr>
      <vt:lpstr>Apresentação do PowerPoint</vt:lpstr>
      <vt:lpstr>Apresentação do PowerPoint</vt:lpstr>
      <vt:lpstr>Apresentação do PowerPoint</vt:lpstr>
      <vt:lpstr>ÁREA OPERAÇÕES PETRÓPOLIS 2024</vt:lpstr>
      <vt:lpstr>Apresentação do PowerPoint</vt:lpstr>
      <vt:lpstr>Apresentação do PowerPoint</vt:lpstr>
      <vt:lpstr>Apresentação do PowerPoint</vt:lpstr>
      <vt:lpstr>ÁREA COMPLIANCE 2024</vt:lpstr>
      <vt:lpstr>Apresentação do PowerPoint</vt:lpstr>
      <vt:lpstr>Apresentação do PowerPoint</vt:lpstr>
      <vt:lpstr>Apresentação do PowerPoint</vt:lpstr>
      <vt:lpstr>ÁREA QUALIDADE 2024</vt:lpstr>
      <vt:lpstr>Apresentação do PowerPoint</vt:lpstr>
      <vt:lpstr>Apresentação do PowerPoint</vt:lpstr>
      <vt:lpstr>Apresentação do PowerPoint</vt:lpstr>
      <vt:lpstr>ÁREA  CAD CAD ABNT VIX 2024</vt:lpstr>
      <vt:lpstr>Apresentação do PowerPoint</vt:lpstr>
      <vt:lpstr>Apresentação do PowerPoint</vt:lpstr>
      <vt:lpstr>Apresentação do PowerPoint</vt:lpstr>
      <vt:lpstr>PMO 2024 PROJETO digitalização de controle de qualidade – sistema da qualidade </vt:lpstr>
      <vt:lpstr>Apresentação do PowerPoint</vt:lpstr>
      <vt:lpstr>PMO 2024 PROJETO CÉLULA MOSTRUÁRIO RIO</vt:lpstr>
      <vt:lpstr>Apresentação do PowerPoint</vt:lpstr>
      <vt:lpstr>PMO 2024 MODELAGEM DIGITAL PARA MODELISTAS DO BIQUÍNI </vt:lpstr>
      <vt:lpstr>Apresentação do PowerPoint</vt:lpstr>
      <vt:lpstr>PMO 2024 Fornecimento de Produto Acabado, Matéria Prima e Uso e consumo  </vt:lpstr>
      <vt:lpstr>Apresentação do PowerPoint</vt:lpstr>
      <vt:lpstr>PMO 2024 PROJETO DESENVOLVIMENTO DAS LIDERANÇAS E MAPEAMENTO DAS COMPETÊNCIAS </vt:lpstr>
      <vt:lpstr>Apresentação do PowerPoint</vt:lpstr>
      <vt:lpstr>PMO 2024 Aplicação sistêmica automática de análise de matéria prima para liberação das Productions Orders (PO’s) </vt:lpstr>
      <vt:lpstr>Apresentação do PowerPoint</vt:lpstr>
      <vt:lpstr>PMO 2024 Abvtex – adequação de 50% das facções de tecido plano </vt:lpstr>
      <vt:lpstr>Apresentação do PowerPoint</vt:lpstr>
      <vt:lpstr>PMO 2024 CONSOLIDAR A PRATICA DO COMPLIANCE ABRANGENDO NOVAS FACÇÕES </vt:lpstr>
      <vt:lpstr>Apresentação do PowerPoint</vt:lpstr>
      <vt:lpstr>PMO 2024 abnt cad vix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RECURSOS HUMANOS</dc:title>
  <dc:creator>Francini Ferreira</dc:creator>
  <cp:lastModifiedBy>Aline Gomes</cp:lastModifiedBy>
  <cp:revision>36</cp:revision>
  <dcterms:created xsi:type="dcterms:W3CDTF">2023-12-28T17:16:29Z</dcterms:created>
  <dcterms:modified xsi:type="dcterms:W3CDTF">2024-07-30T15:09:19Z</dcterms:modified>
</cp:coreProperties>
</file>